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y="5143500" cx="9144000"/>
  <p:notesSz cx="6858000" cy="9144000"/>
  <p:embeddedFontLst>
    <p:embeddedFont>
      <p:font typeface="Inter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font" Target="fonts/Inter-regular.fntdata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font" Target="fonts/Inter-italic.fntdata"/><Relationship Id="rId14" Type="http://schemas.openxmlformats.org/officeDocument/2006/relationships/slide" Target="slides/slide8.xml"/><Relationship Id="rId36" Type="http://schemas.openxmlformats.org/officeDocument/2006/relationships/font" Target="fonts/Inter-bold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38" Type="http://schemas.openxmlformats.org/officeDocument/2006/relationships/font" Target="fonts/Inter-boldItalic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e855010d35_2_2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g3e855010d35_2_2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g3e855010d35_2_2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3e855010d35_2_304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4" name="Google Shape;364;g3e855010d35_2_304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g3e855010d35_2_304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3e855010d35_2_319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0" name="Google Shape;380;g3e855010d35_2_319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g3e855010d35_2_319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3e855010d35_2_334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6" name="Google Shape;396;g3e855010d35_2_334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g3e855010d35_2_334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3e855010d35_2_349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2" name="Google Shape;412;g3e855010d35_2_349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g3e855010d35_2_349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3e855010d35_2_364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8" name="Google Shape;428;g3e855010d35_2_364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g3e855010d35_2_364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3e855010d35_2_379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4" name="Google Shape;444;g3e855010d35_2_379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g3e855010d35_2_379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3e855010d35_2_394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0" name="Google Shape;460;g3e855010d35_2_394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g3e855010d35_2_394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3e855010d35_2_409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6" name="Google Shape;476;g3e855010d35_2_409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g3e855010d35_2_409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3e855010d35_2_424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2" name="Google Shape;492;g3e855010d35_2_424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g3e855010d35_2_424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3e855010d35_2_439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8" name="Google Shape;508;g3e855010d35_2_439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g3e855010d35_2_439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e855010d35_2_169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1" name="Google Shape;221;g3e855010d35_2_169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g3e855010d35_2_169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3e855010d35_2_453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3" name="Google Shape;523;g3e855010d35_2_453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g3e855010d35_2_453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3e855010d35_2_468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9" name="Google Shape;539;g3e855010d35_2_468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g3e855010d35_2_468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g3e855010d35_2_483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5" name="Google Shape;555;g3e855010d35_2_483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g3e855010d35_2_483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3e855010d35_2_502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5" name="Google Shape;575;g3e855010d35_2_502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6" name="Google Shape;576;g3e855010d35_2_502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g3e855010d35_2_533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7" name="Google Shape;607;g3e855010d35_2_533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g3e855010d35_2_533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7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g3e855010d35_2_564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9" name="Google Shape;639;g3e855010d35_2_564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g3e855010d35_2_564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g3e855010d35_2_600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6" name="Google Shape;676;g3e855010d35_2_600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7" name="Google Shape;677;g3e855010d35_2_600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3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g3e855010d35_2_678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5" name="Google Shape;755;g3e855010d35_2_678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6" name="Google Shape;756;g3e855010d35_2_678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9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g3e855010d35_2_693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1" name="Google Shape;771;g3e855010d35_2_693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2" name="Google Shape;772;g3e855010d35_2_693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e855010d35_2_190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g3e855010d35_2_190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3e855010d35_2_190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e855010d35_2_198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g3e855010d35_2_198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g3e855010d35_2_198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e855010d35_2_205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0" name="Google Shape;260;g3e855010d35_2_205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g3e855010d35_2_205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e855010d35_2_246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2" name="Google Shape;302;g3e855010d35_2_246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g3e855010d35_2_246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e855010d35_2_261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8" name="Google Shape;318;g3e855010d35_2_261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g3e855010d35_2_261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3e855010d35_2_275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3" name="Google Shape;333;g3e855010d35_2_275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g3e855010d35_2_275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3e855010d35_2_290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9" name="Google Shape;349;g3e855010d35_2_290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g3e855010d35_2_290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3D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/>
          <p:nvPr/>
        </p:nvSpPr>
        <p:spPr>
          <a:xfrm>
            <a:off x="-24003" y="2400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5"/>
          <p:cNvSpPr/>
          <p:nvPr/>
        </p:nvSpPr>
        <p:spPr>
          <a:xfrm>
            <a:off x="-12001" y="12001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5"/>
          <p:cNvSpPr/>
          <p:nvPr/>
        </p:nvSpPr>
        <p:spPr>
          <a:xfrm>
            <a:off x="0" y="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5"/>
          <p:cNvSpPr/>
          <p:nvPr/>
        </p:nvSpPr>
        <p:spPr>
          <a:xfrm>
            <a:off x="456057" y="2400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5"/>
          <p:cNvSpPr/>
          <p:nvPr/>
        </p:nvSpPr>
        <p:spPr>
          <a:xfrm>
            <a:off x="468059" y="12001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5"/>
          <p:cNvSpPr/>
          <p:nvPr/>
        </p:nvSpPr>
        <p:spPr>
          <a:xfrm>
            <a:off x="480060" y="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5"/>
          <p:cNvSpPr/>
          <p:nvPr/>
        </p:nvSpPr>
        <p:spPr>
          <a:xfrm>
            <a:off x="-24003" y="50406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5"/>
          <p:cNvSpPr/>
          <p:nvPr/>
        </p:nvSpPr>
        <p:spPr>
          <a:xfrm>
            <a:off x="-12001" y="492061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5"/>
          <p:cNvSpPr/>
          <p:nvPr/>
        </p:nvSpPr>
        <p:spPr>
          <a:xfrm>
            <a:off x="0" y="4800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5"/>
          <p:cNvSpPr/>
          <p:nvPr/>
        </p:nvSpPr>
        <p:spPr>
          <a:xfrm>
            <a:off x="456057" y="50406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/>
          <p:nvPr/>
        </p:nvSpPr>
        <p:spPr>
          <a:xfrm>
            <a:off x="468059" y="492061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/>
          <p:nvPr/>
        </p:nvSpPr>
        <p:spPr>
          <a:xfrm>
            <a:off x="480060" y="4800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/>
          <p:nvPr/>
        </p:nvSpPr>
        <p:spPr>
          <a:xfrm>
            <a:off x="936117" y="50406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/>
          <p:nvPr/>
        </p:nvSpPr>
        <p:spPr>
          <a:xfrm>
            <a:off x="948118" y="492061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/>
          <p:nvPr/>
        </p:nvSpPr>
        <p:spPr>
          <a:xfrm>
            <a:off x="960120" y="4800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456057" y="98412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468059" y="97212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480060" y="96012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936117" y="98412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948118" y="97212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5"/>
          <p:cNvSpPr/>
          <p:nvPr/>
        </p:nvSpPr>
        <p:spPr>
          <a:xfrm>
            <a:off x="960120" y="96012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5"/>
          <p:cNvSpPr/>
          <p:nvPr/>
        </p:nvSpPr>
        <p:spPr>
          <a:xfrm>
            <a:off x="6732842" y="2228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5"/>
          <p:cNvSpPr/>
          <p:nvPr/>
        </p:nvSpPr>
        <p:spPr>
          <a:xfrm>
            <a:off x="6743986" y="1114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6755130" y="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7178612" y="2228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"/>
          <p:cNvSpPr/>
          <p:nvPr/>
        </p:nvSpPr>
        <p:spPr>
          <a:xfrm>
            <a:off x="7189756" y="1114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7200900" y="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5"/>
          <p:cNvSpPr/>
          <p:nvPr/>
        </p:nvSpPr>
        <p:spPr>
          <a:xfrm>
            <a:off x="7624382" y="2228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7635526" y="1114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7646670" y="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5"/>
          <p:cNvSpPr/>
          <p:nvPr/>
        </p:nvSpPr>
        <p:spPr>
          <a:xfrm>
            <a:off x="8515922" y="2228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5"/>
          <p:cNvSpPr/>
          <p:nvPr/>
        </p:nvSpPr>
        <p:spPr>
          <a:xfrm>
            <a:off x="8527066" y="1114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8538210" y="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5"/>
          <p:cNvSpPr/>
          <p:nvPr/>
        </p:nvSpPr>
        <p:spPr>
          <a:xfrm>
            <a:off x="6287072" y="46805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5"/>
          <p:cNvSpPr/>
          <p:nvPr/>
        </p:nvSpPr>
        <p:spPr>
          <a:xfrm>
            <a:off x="6298216" y="45691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5"/>
          <p:cNvSpPr/>
          <p:nvPr/>
        </p:nvSpPr>
        <p:spPr>
          <a:xfrm>
            <a:off x="6309360" y="44577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5"/>
          <p:cNvSpPr/>
          <p:nvPr/>
        </p:nvSpPr>
        <p:spPr>
          <a:xfrm>
            <a:off x="6732842" y="46805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5"/>
          <p:cNvSpPr/>
          <p:nvPr/>
        </p:nvSpPr>
        <p:spPr>
          <a:xfrm>
            <a:off x="6743986" y="45691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5"/>
          <p:cNvSpPr/>
          <p:nvPr/>
        </p:nvSpPr>
        <p:spPr>
          <a:xfrm>
            <a:off x="6755130" y="44577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7178612" y="46805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7189756" y="45691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/>
          <p:nvPr/>
        </p:nvSpPr>
        <p:spPr>
          <a:xfrm>
            <a:off x="7200900" y="44577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5"/>
          <p:cNvSpPr/>
          <p:nvPr/>
        </p:nvSpPr>
        <p:spPr>
          <a:xfrm>
            <a:off x="7624382" y="46805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5"/>
          <p:cNvSpPr/>
          <p:nvPr/>
        </p:nvSpPr>
        <p:spPr>
          <a:xfrm>
            <a:off x="7635526" y="45691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5"/>
          <p:cNvSpPr/>
          <p:nvPr/>
        </p:nvSpPr>
        <p:spPr>
          <a:xfrm>
            <a:off x="7646670" y="44577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5"/>
          <p:cNvSpPr/>
          <p:nvPr/>
        </p:nvSpPr>
        <p:spPr>
          <a:xfrm>
            <a:off x="8070152" y="46805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8081296" y="45691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5"/>
          <p:cNvSpPr/>
          <p:nvPr/>
        </p:nvSpPr>
        <p:spPr>
          <a:xfrm>
            <a:off x="8092440" y="44577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5"/>
          <p:cNvSpPr/>
          <p:nvPr/>
        </p:nvSpPr>
        <p:spPr>
          <a:xfrm>
            <a:off x="8515922" y="468058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5"/>
          <p:cNvSpPr/>
          <p:nvPr/>
        </p:nvSpPr>
        <p:spPr>
          <a:xfrm>
            <a:off x="8527066" y="45691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5"/>
          <p:cNvSpPr/>
          <p:nvPr/>
        </p:nvSpPr>
        <p:spPr>
          <a:xfrm>
            <a:off x="8538210" y="44577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5"/>
          <p:cNvSpPr/>
          <p:nvPr/>
        </p:nvSpPr>
        <p:spPr>
          <a:xfrm>
            <a:off x="6732842" y="913829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>
            <a:off x="6743986" y="90268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6755130" y="89154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5"/>
          <p:cNvSpPr/>
          <p:nvPr/>
        </p:nvSpPr>
        <p:spPr>
          <a:xfrm>
            <a:off x="7178612" y="913829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5"/>
          <p:cNvSpPr/>
          <p:nvPr/>
        </p:nvSpPr>
        <p:spPr>
          <a:xfrm>
            <a:off x="7189756" y="90268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5"/>
          <p:cNvSpPr/>
          <p:nvPr/>
        </p:nvSpPr>
        <p:spPr>
          <a:xfrm>
            <a:off x="7200900" y="89154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5"/>
          <p:cNvSpPr/>
          <p:nvPr/>
        </p:nvSpPr>
        <p:spPr>
          <a:xfrm>
            <a:off x="7624382" y="913829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5"/>
          <p:cNvSpPr/>
          <p:nvPr/>
        </p:nvSpPr>
        <p:spPr>
          <a:xfrm>
            <a:off x="7635526" y="90268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5"/>
          <p:cNvSpPr/>
          <p:nvPr/>
        </p:nvSpPr>
        <p:spPr>
          <a:xfrm>
            <a:off x="7646670" y="89154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>
            <a:off x="8070152" y="913829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/>
          <p:nvPr/>
        </p:nvSpPr>
        <p:spPr>
          <a:xfrm>
            <a:off x="8081296" y="90268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>
            <a:off x="8092440" y="89154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5"/>
          <p:cNvSpPr/>
          <p:nvPr/>
        </p:nvSpPr>
        <p:spPr>
          <a:xfrm>
            <a:off x="7178612" y="1359599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5"/>
          <p:cNvSpPr/>
          <p:nvPr/>
        </p:nvSpPr>
        <p:spPr>
          <a:xfrm>
            <a:off x="7189756" y="134845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5"/>
          <p:cNvSpPr/>
          <p:nvPr/>
        </p:nvSpPr>
        <p:spPr>
          <a:xfrm>
            <a:off x="7200900" y="133731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5"/>
          <p:cNvSpPr/>
          <p:nvPr/>
        </p:nvSpPr>
        <p:spPr>
          <a:xfrm>
            <a:off x="7624382" y="1359599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7635526" y="1348454"/>
            <a:ext cx="445770" cy="44577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7646670" y="133731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7176897" y="166992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7188899" y="165792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7200900" y="164592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7656957" y="166992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7668959" y="165792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7680960" y="164592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8137017" y="166992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8149019" y="165792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8161020" y="164592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8617077" y="166992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8629079" y="165792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8641080" y="164592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6696837" y="214998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6708838" y="213798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6720840" y="212598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7176897" y="214998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7188899" y="213798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7200900" y="212598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7656957" y="214998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668959" y="213798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680960" y="212598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137017" y="214998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8149019" y="213798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5"/>
          <p:cNvSpPr/>
          <p:nvPr/>
        </p:nvSpPr>
        <p:spPr>
          <a:xfrm>
            <a:off x="8161020" y="212598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5"/>
          <p:cNvSpPr/>
          <p:nvPr/>
        </p:nvSpPr>
        <p:spPr>
          <a:xfrm>
            <a:off x="8617077" y="214998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5"/>
          <p:cNvSpPr/>
          <p:nvPr/>
        </p:nvSpPr>
        <p:spPr>
          <a:xfrm>
            <a:off x="8629079" y="213798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5"/>
          <p:cNvSpPr/>
          <p:nvPr/>
        </p:nvSpPr>
        <p:spPr>
          <a:xfrm>
            <a:off x="8641080" y="212598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5"/>
          <p:cNvSpPr/>
          <p:nvPr/>
        </p:nvSpPr>
        <p:spPr>
          <a:xfrm>
            <a:off x="6696837" y="263004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5"/>
          <p:cNvSpPr/>
          <p:nvPr/>
        </p:nvSpPr>
        <p:spPr>
          <a:xfrm>
            <a:off x="6708838" y="261804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5"/>
          <p:cNvSpPr/>
          <p:nvPr/>
        </p:nvSpPr>
        <p:spPr>
          <a:xfrm>
            <a:off x="6720840" y="260604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5"/>
          <p:cNvSpPr/>
          <p:nvPr/>
        </p:nvSpPr>
        <p:spPr>
          <a:xfrm>
            <a:off x="7176897" y="263004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5"/>
          <p:cNvSpPr/>
          <p:nvPr/>
        </p:nvSpPr>
        <p:spPr>
          <a:xfrm>
            <a:off x="7188899" y="261804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5"/>
          <p:cNvSpPr/>
          <p:nvPr/>
        </p:nvSpPr>
        <p:spPr>
          <a:xfrm>
            <a:off x="7200900" y="260604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5"/>
          <p:cNvSpPr/>
          <p:nvPr/>
        </p:nvSpPr>
        <p:spPr>
          <a:xfrm>
            <a:off x="7656957" y="263004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5"/>
          <p:cNvSpPr/>
          <p:nvPr/>
        </p:nvSpPr>
        <p:spPr>
          <a:xfrm>
            <a:off x="7668959" y="261804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5"/>
          <p:cNvSpPr/>
          <p:nvPr/>
        </p:nvSpPr>
        <p:spPr>
          <a:xfrm>
            <a:off x="7680960" y="260604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5"/>
          <p:cNvSpPr/>
          <p:nvPr/>
        </p:nvSpPr>
        <p:spPr>
          <a:xfrm>
            <a:off x="8137017" y="263004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5"/>
          <p:cNvSpPr/>
          <p:nvPr/>
        </p:nvSpPr>
        <p:spPr>
          <a:xfrm>
            <a:off x="8149019" y="261804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5"/>
          <p:cNvSpPr/>
          <p:nvPr/>
        </p:nvSpPr>
        <p:spPr>
          <a:xfrm>
            <a:off x="8161020" y="260604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5"/>
          <p:cNvSpPr/>
          <p:nvPr/>
        </p:nvSpPr>
        <p:spPr>
          <a:xfrm>
            <a:off x="8617077" y="263004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5"/>
          <p:cNvSpPr/>
          <p:nvPr/>
        </p:nvSpPr>
        <p:spPr>
          <a:xfrm>
            <a:off x="8629079" y="261804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5"/>
          <p:cNvSpPr/>
          <p:nvPr/>
        </p:nvSpPr>
        <p:spPr>
          <a:xfrm>
            <a:off x="8641080" y="260604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5"/>
          <p:cNvSpPr/>
          <p:nvPr/>
        </p:nvSpPr>
        <p:spPr>
          <a:xfrm>
            <a:off x="6696837" y="311010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5"/>
          <p:cNvSpPr/>
          <p:nvPr/>
        </p:nvSpPr>
        <p:spPr>
          <a:xfrm>
            <a:off x="6708838" y="309810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5"/>
          <p:cNvSpPr/>
          <p:nvPr/>
        </p:nvSpPr>
        <p:spPr>
          <a:xfrm>
            <a:off x="6720840" y="308610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5"/>
          <p:cNvSpPr/>
          <p:nvPr/>
        </p:nvSpPr>
        <p:spPr>
          <a:xfrm>
            <a:off x="7176897" y="311010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5"/>
          <p:cNvSpPr/>
          <p:nvPr/>
        </p:nvSpPr>
        <p:spPr>
          <a:xfrm>
            <a:off x="7188899" y="309810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5"/>
          <p:cNvSpPr/>
          <p:nvPr/>
        </p:nvSpPr>
        <p:spPr>
          <a:xfrm>
            <a:off x="7200900" y="308610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5"/>
          <p:cNvSpPr/>
          <p:nvPr/>
        </p:nvSpPr>
        <p:spPr>
          <a:xfrm>
            <a:off x="7656957" y="311010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5"/>
          <p:cNvSpPr/>
          <p:nvPr/>
        </p:nvSpPr>
        <p:spPr>
          <a:xfrm>
            <a:off x="7668959" y="309810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5"/>
          <p:cNvSpPr/>
          <p:nvPr/>
        </p:nvSpPr>
        <p:spPr>
          <a:xfrm>
            <a:off x="7680960" y="308610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5"/>
          <p:cNvSpPr/>
          <p:nvPr/>
        </p:nvSpPr>
        <p:spPr>
          <a:xfrm>
            <a:off x="8137017" y="311010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5"/>
          <p:cNvSpPr/>
          <p:nvPr/>
        </p:nvSpPr>
        <p:spPr>
          <a:xfrm>
            <a:off x="8149019" y="309810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5"/>
          <p:cNvSpPr/>
          <p:nvPr/>
        </p:nvSpPr>
        <p:spPr>
          <a:xfrm>
            <a:off x="8161020" y="308610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5"/>
          <p:cNvSpPr/>
          <p:nvPr/>
        </p:nvSpPr>
        <p:spPr>
          <a:xfrm>
            <a:off x="8617077" y="311010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5"/>
          <p:cNvSpPr/>
          <p:nvPr/>
        </p:nvSpPr>
        <p:spPr>
          <a:xfrm>
            <a:off x="8629079" y="309810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5"/>
          <p:cNvSpPr/>
          <p:nvPr/>
        </p:nvSpPr>
        <p:spPr>
          <a:xfrm>
            <a:off x="8641080" y="308610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5"/>
          <p:cNvSpPr/>
          <p:nvPr/>
        </p:nvSpPr>
        <p:spPr>
          <a:xfrm>
            <a:off x="7176897" y="359016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5"/>
          <p:cNvSpPr/>
          <p:nvPr/>
        </p:nvSpPr>
        <p:spPr>
          <a:xfrm>
            <a:off x="7188899" y="357816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5"/>
          <p:cNvSpPr/>
          <p:nvPr/>
        </p:nvSpPr>
        <p:spPr>
          <a:xfrm>
            <a:off x="7200900" y="35661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5"/>
          <p:cNvSpPr/>
          <p:nvPr/>
        </p:nvSpPr>
        <p:spPr>
          <a:xfrm>
            <a:off x="7656957" y="359016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5"/>
          <p:cNvSpPr/>
          <p:nvPr/>
        </p:nvSpPr>
        <p:spPr>
          <a:xfrm>
            <a:off x="7668959" y="357816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5"/>
          <p:cNvSpPr/>
          <p:nvPr/>
        </p:nvSpPr>
        <p:spPr>
          <a:xfrm>
            <a:off x="7680960" y="35661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5"/>
          <p:cNvSpPr/>
          <p:nvPr/>
        </p:nvSpPr>
        <p:spPr>
          <a:xfrm>
            <a:off x="8137017" y="359016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5"/>
          <p:cNvSpPr/>
          <p:nvPr/>
        </p:nvSpPr>
        <p:spPr>
          <a:xfrm>
            <a:off x="8149019" y="357816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5"/>
          <p:cNvSpPr/>
          <p:nvPr/>
        </p:nvSpPr>
        <p:spPr>
          <a:xfrm>
            <a:off x="8161020" y="35661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5"/>
          <p:cNvSpPr/>
          <p:nvPr/>
        </p:nvSpPr>
        <p:spPr>
          <a:xfrm>
            <a:off x="8617077" y="359016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5"/>
          <p:cNvSpPr/>
          <p:nvPr/>
        </p:nvSpPr>
        <p:spPr>
          <a:xfrm>
            <a:off x="8629079" y="357816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5"/>
          <p:cNvSpPr/>
          <p:nvPr/>
        </p:nvSpPr>
        <p:spPr>
          <a:xfrm>
            <a:off x="8641080" y="35661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5"/>
          <p:cNvSpPr/>
          <p:nvPr/>
        </p:nvSpPr>
        <p:spPr>
          <a:xfrm>
            <a:off x="7176897" y="407022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5"/>
          <p:cNvSpPr/>
          <p:nvPr/>
        </p:nvSpPr>
        <p:spPr>
          <a:xfrm>
            <a:off x="7188899" y="405822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5"/>
          <p:cNvSpPr/>
          <p:nvPr/>
        </p:nvSpPr>
        <p:spPr>
          <a:xfrm>
            <a:off x="7200900" y="404622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5"/>
          <p:cNvSpPr/>
          <p:nvPr/>
        </p:nvSpPr>
        <p:spPr>
          <a:xfrm>
            <a:off x="7656957" y="407022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5"/>
          <p:cNvSpPr/>
          <p:nvPr/>
        </p:nvSpPr>
        <p:spPr>
          <a:xfrm>
            <a:off x="7668959" y="405822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5"/>
          <p:cNvSpPr/>
          <p:nvPr/>
        </p:nvSpPr>
        <p:spPr>
          <a:xfrm>
            <a:off x="7680960" y="404622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5"/>
          <p:cNvSpPr/>
          <p:nvPr/>
        </p:nvSpPr>
        <p:spPr>
          <a:xfrm>
            <a:off x="8137017" y="4070223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5"/>
          <p:cNvSpPr/>
          <p:nvPr/>
        </p:nvSpPr>
        <p:spPr>
          <a:xfrm>
            <a:off x="8149019" y="4058222"/>
            <a:ext cx="48006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5"/>
          <p:cNvSpPr/>
          <p:nvPr/>
        </p:nvSpPr>
        <p:spPr>
          <a:xfrm>
            <a:off x="8161020" y="404622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5"/>
          <p:cNvSpPr/>
          <p:nvPr/>
        </p:nvSpPr>
        <p:spPr>
          <a:xfrm>
            <a:off x="1008126" y="46154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5"/>
          <p:cNvSpPr/>
          <p:nvPr/>
        </p:nvSpPr>
        <p:spPr>
          <a:xfrm>
            <a:off x="1018413" y="46051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5"/>
          <p:cNvSpPr/>
          <p:nvPr/>
        </p:nvSpPr>
        <p:spPr>
          <a:xfrm>
            <a:off x="1028700" y="459486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5"/>
          <p:cNvSpPr/>
          <p:nvPr/>
        </p:nvSpPr>
        <p:spPr>
          <a:xfrm>
            <a:off x="1419606" y="46154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5"/>
          <p:cNvSpPr/>
          <p:nvPr/>
        </p:nvSpPr>
        <p:spPr>
          <a:xfrm>
            <a:off x="1429893" y="46051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5"/>
          <p:cNvSpPr/>
          <p:nvPr/>
        </p:nvSpPr>
        <p:spPr>
          <a:xfrm>
            <a:off x="1440180" y="459486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5"/>
          <p:cNvSpPr/>
          <p:nvPr/>
        </p:nvSpPr>
        <p:spPr>
          <a:xfrm>
            <a:off x="1419606" y="502691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5"/>
          <p:cNvSpPr/>
          <p:nvPr/>
        </p:nvSpPr>
        <p:spPr>
          <a:xfrm>
            <a:off x="1429893" y="501662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5"/>
          <p:cNvSpPr/>
          <p:nvPr/>
        </p:nvSpPr>
        <p:spPr>
          <a:xfrm>
            <a:off x="1440180" y="500634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5"/>
          <p:cNvSpPr/>
          <p:nvPr/>
        </p:nvSpPr>
        <p:spPr>
          <a:xfrm>
            <a:off x="480060" y="1097280"/>
            <a:ext cx="6172200" cy="7543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4500"/>
              <a:buFont typeface="Calibri"/>
              <a:buNone/>
            </a:pPr>
            <a:r>
              <a:rPr b="1" i="0" lang="en" sz="4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У меня есть идея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14" name="Google Shape;214;p15"/>
          <p:cNvSpPr/>
          <p:nvPr/>
        </p:nvSpPr>
        <p:spPr>
          <a:xfrm>
            <a:off x="480060" y="1748790"/>
            <a:ext cx="6172200" cy="7543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4500"/>
              <a:buFont typeface="Calibri"/>
              <a:buNone/>
            </a:pPr>
            <a:r>
              <a:rPr b="1" i="0" lang="en" sz="4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B2B SaaS.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15" name="Google Shape;215;p15"/>
          <p:cNvSpPr/>
          <p:nvPr/>
        </p:nvSpPr>
        <p:spPr>
          <a:xfrm>
            <a:off x="480060" y="2400300"/>
            <a:ext cx="6172200" cy="7543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Что делать дальше?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16" name="Google Shape;216;p15"/>
          <p:cNvSpPr/>
          <p:nvPr/>
        </p:nvSpPr>
        <p:spPr>
          <a:xfrm>
            <a:off x="411480" y="3394710"/>
            <a:ext cx="582930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5"/>
          <p:cNvSpPr/>
          <p:nvPr/>
        </p:nvSpPr>
        <p:spPr>
          <a:xfrm>
            <a:off x="548640" y="3394710"/>
            <a:ext cx="56921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Дмитрий Сергеев · StartupCamp Дилижан · 10 июня 2026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18" name="Google Shape;218;p15"/>
          <p:cNvSpPr/>
          <p:nvPr/>
        </p:nvSpPr>
        <p:spPr>
          <a:xfrm>
            <a:off x="548640" y="3806190"/>
            <a:ext cx="6172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Founder Dashly. Founder Carrot quest. Поднял до $3M ARR без раундов.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4"/>
          <p:cNvSpPr/>
          <p:nvPr/>
        </p:nvSpPr>
        <p:spPr>
          <a:xfrm>
            <a:off x="0" y="0"/>
            <a:ext cx="9121140" cy="1028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4"/>
          <p:cNvSpPr/>
          <p:nvPr/>
        </p:nvSpPr>
        <p:spPr>
          <a:xfrm>
            <a:off x="480060" y="377190"/>
            <a:ext cx="54864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ЭТАП 3 ИЗ 7  ·  ПОДТВЕРЖДЕНИЕ РЕШЕНИЯ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69" name="Google Shape;369;p24"/>
          <p:cNvSpPr/>
          <p:nvPr/>
        </p:nvSpPr>
        <p:spPr>
          <a:xfrm>
            <a:off x="3771900" y="377190"/>
            <a:ext cx="4800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МОЙ КЕЙС  ·  CARROT QUEST  ·  2010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70" name="Google Shape;370;p24"/>
          <p:cNvSpPr/>
          <p:nvPr/>
        </p:nvSpPr>
        <p:spPr>
          <a:xfrm>
            <a:off x="7406640" y="651510"/>
            <a:ext cx="15087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8300"/>
              <a:buFont typeface="Calibri"/>
              <a:buNone/>
            </a:pPr>
            <a:r>
              <a:rPr b="1" i="0" lang="en" sz="83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8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24"/>
          <p:cNvSpPr/>
          <p:nvPr/>
        </p:nvSpPr>
        <p:spPr>
          <a:xfrm>
            <a:off x="480060" y="1165860"/>
            <a:ext cx="8229600" cy="1988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«Продавал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презентацию»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72" name="Google Shape;372;p24"/>
          <p:cNvSpPr/>
          <p:nvPr/>
        </p:nvSpPr>
        <p:spPr>
          <a:xfrm>
            <a:off x="480060" y="31203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200"/>
              <a:buFont typeface="Calibri"/>
              <a:buNone/>
            </a:pPr>
            <a:r>
              <a:rPr i="1" lang="en" sz="12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— я сам, ещё до первой строчки кода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373" name="Google Shape;373;p24"/>
          <p:cNvCxnSpPr/>
          <p:nvPr/>
        </p:nvCxnSpPr>
        <p:spPr>
          <a:xfrm>
            <a:off x="480060" y="3497580"/>
            <a:ext cx="8229600" cy="0"/>
          </a:xfrm>
          <a:prstGeom prst="straightConnector1">
            <a:avLst/>
          </a:prstGeom>
          <a:noFill/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4" name="Google Shape;374;p24"/>
          <p:cNvSpPr/>
          <p:nvPr/>
        </p:nvSpPr>
        <p:spPr>
          <a:xfrm>
            <a:off x="48006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БЫЛО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Прошёл по всем клиентам студии: интернет-магазинам, услугам, B2B. Продавал идею поднятия конверсии. Продукта нет, только презентация. Команда параллельно делала трекинг.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75" name="Google Shape;375;p24"/>
          <p:cNvSpPr/>
          <p:nvPr/>
        </p:nvSpPr>
        <p:spPr>
          <a:xfrm>
            <a:off x="480060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ПОЛУЧИЛИ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Деньги пришли до продукта. Клиенты платят за обещание решения, не за код. Если на презентацию не продаётся, на код тем более.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76" name="Google Shape;376;p24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10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24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25"/>
          <p:cNvSpPr/>
          <p:nvPr/>
        </p:nvSpPr>
        <p:spPr>
          <a:xfrm>
            <a:off x="0" y="0"/>
            <a:ext cx="9121140" cy="1028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5"/>
          <p:cNvSpPr/>
          <p:nvPr/>
        </p:nvSpPr>
        <p:spPr>
          <a:xfrm>
            <a:off x="480060" y="377190"/>
            <a:ext cx="54864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ЭТАП 3 ИЗ 7  ·  ПОДТВЕРЖДЕНИЕ РЕШЕНИЯ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85" name="Google Shape;385;p25"/>
          <p:cNvSpPr/>
          <p:nvPr/>
        </p:nvSpPr>
        <p:spPr>
          <a:xfrm>
            <a:off x="3771900" y="377190"/>
            <a:ext cx="4800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МОЙ КЕЙС  ·  DASHLY  ·  ПЕРВЫЕ ПРОДАЖИ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86" name="Google Shape;386;p25"/>
          <p:cNvSpPr/>
          <p:nvPr/>
        </p:nvSpPr>
        <p:spPr>
          <a:xfrm>
            <a:off x="7406640" y="651510"/>
            <a:ext cx="15087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8300"/>
              <a:buFont typeface="Calibri"/>
              <a:buNone/>
            </a:pPr>
            <a:r>
              <a:rPr b="1" i="0" lang="en" sz="83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8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25"/>
          <p:cNvSpPr/>
          <p:nvPr/>
        </p:nvSpPr>
        <p:spPr>
          <a:xfrm>
            <a:off x="480060" y="1165860"/>
            <a:ext cx="8229600" cy="1988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«Хожу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по нетворку»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88" name="Google Shape;388;p25"/>
          <p:cNvSpPr/>
          <p:nvPr/>
        </p:nvSpPr>
        <p:spPr>
          <a:xfrm>
            <a:off x="480060" y="31203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200"/>
              <a:buFont typeface="Calibri"/>
              <a:buNone/>
            </a:pPr>
            <a:r>
              <a:rPr i="1" lang="en" sz="12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— я сам, первые продажи Dashly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389" name="Google Shape;389;p25"/>
          <p:cNvCxnSpPr/>
          <p:nvPr/>
        </p:nvCxnSpPr>
        <p:spPr>
          <a:xfrm>
            <a:off x="480060" y="3497580"/>
            <a:ext cx="8229600" cy="0"/>
          </a:xfrm>
          <a:prstGeom prst="straightConnector1">
            <a:avLst/>
          </a:prstGeom>
          <a:noFill/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0" name="Google Shape;390;p25"/>
          <p:cNvSpPr/>
          <p:nvPr/>
        </p:nvSpPr>
        <p:spPr>
          <a:xfrm>
            <a:off x="48006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БЫЛО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Прихожу к человеку из своего нетворка. Рассказываю, что делаю. Показываю кейс. Спрашиваю, кому это может быть полезно. Получаю следующий контакт. Так искал первых платящих.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91" name="Google Shape;391;p25"/>
          <p:cNvSpPr/>
          <p:nvPr/>
        </p:nvSpPr>
        <p:spPr>
          <a:xfrm>
            <a:off x="480060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ПОЛУЧИЛИ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Прошли пилоты в B2B SaaS: метрики до/после, деньги на счёт. Решение валидировано. Сценарий работает, можно масштабировать.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92" name="Google Shape;392;p25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11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25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6"/>
          <p:cNvSpPr/>
          <p:nvPr/>
        </p:nvSpPr>
        <p:spPr>
          <a:xfrm>
            <a:off x="480060" y="377190"/>
            <a:ext cx="6858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ЭТАП 3 ИЗ 7  ·  ПОДТВЕРЖДЕНИЕ РЕШЕНИЯ  ·  ВЫВОДЫ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00" name="Google Shape;400;p26"/>
          <p:cNvSpPr/>
          <p:nvPr/>
        </p:nvSpPr>
        <p:spPr>
          <a:xfrm>
            <a:off x="7749540" y="342900"/>
            <a:ext cx="10287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i="0" sz="3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01" name="Google Shape;401;p26"/>
          <p:cNvSpPr/>
          <p:nvPr/>
        </p:nvSpPr>
        <p:spPr>
          <a:xfrm>
            <a:off x="480060" y="754380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000"/>
              <a:buFont typeface="Calibri"/>
              <a:buNone/>
            </a:pPr>
            <a:r>
              <a:rPr b="1" i="0" lang="en" sz="3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5 продаж. Деньги на счёте, не «нам интересно».</a:t>
            </a:r>
            <a:endParaRPr i="0" sz="3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02" name="Google Shape;402;p26"/>
          <p:cNvSpPr/>
          <p:nvPr/>
        </p:nvSpPr>
        <p:spPr>
          <a:xfrm>
            <a:off x="480060" y="1988820"/>
            <a:ext cx="8229600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highlight>
                  <a:srgbClr val="7DD8F0"/>
                </a:highlight>
                <a:latin typeface="Inter"/>
                <a:ea typeface="Inter"/>
                <a:cs typeface="Inter"/>
                <a:sym typeface="Inter"/>
              </a:rPr>
              <a:t>ЦЕЛЬ</a:t>
            </a:r>
            <a:r>
              <a:rPr i="0" lang="en" sz="1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  Интерес превращаем в оплату. До скейла, до фичей, до сайта.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03" name="Google Shape;403;p26"/>
          <p:cNvSpPr/>
          <p:nvPr/>
        </p:nvSpPr>
        <p:spPr>
          <a:xfrm>
            <a:off x="480060" y="264033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500"/>
              <a:buFont typeface="Calibri"/>
              <a:buNone/>
            </a:pPr>
            <a:r>
              <a:rPr b="1" i="0" lang="en" sz="1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Артефакты:</a:t>
            </a:r>
            <a:endParaRPr i="0" sz="1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04" name="Google Shape;404;p26"/>
          <p:cNvSpPr/>
          <p:nvPr/>
        </p:nvSpPr>
        <p:spPr>
          <a:xfrm>
            <a:off x="480060" y="3086090"/>
            <a:ext cx="4114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Решение на одной странице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Что делает, чего не делает, какие 3 ценности измеримы.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2–3 кейса с цифрой до/после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Реальные истории клиентов. Конкретный результат: «у клиента N было X, стало Y». Иначе ничего не продаётся.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05" name="Google Shape;405;p26"/>
          <p:cNvSpPr/>
          <p:nvPr/>
        </p:nvSpPr>
        <p:spPr>
          <a:xfrm>
            <a:off x="4800600" y="3086090"/>
            <a:ext cx="4114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Оффер: цена, сроки, scope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Готов к показу на звонке live. Иначе вы тратите 6 встреч на одну сделку.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5 оплаченных контрактов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Пять. Оплаченных. От пяти разных клиентов. Не LOI, не пилот за бесплатно. Деньги на счёте.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06" name="Google Shape;406;p26"/>
          <p:cNvSpPr/>
          <p:nvPr/>
        </p:nvSpPr>
        <p:spPr>
          <a:xfrm>
            <a:off x="480060" y="4298406"/>
            <a:ext cx="8229600" cy="20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✕  Типичная ошибка: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26"/>
          <p:cNvSpPr/>
          <p:nvPr/>
        </p:nvSpPr>
        <p:spPr>
          <a:xfrm>
            <a:off x="411480" y="4538436"/>
            <a:ext cx="83667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1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Inter"/>
                <a:ea typeface="Inter"/>
                <a:cs typeface="Inter"/>
                <a:sym typeface="Inter"/>
              </a:rPr>
              <a:t>Бесплатные пилоты «за логотип». Кто не платит, тот не валидирует. Дадут вежливый фидбек, не используют продукт, потом не купят.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08" name="Google Shape;408;p26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12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26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7"/>
          <p:cNvSpPr/>
          <p:nvPr/>
        </p:nvSpPr>
        <p:spPr>
          <a:xfrm>
            <a:off x="0" y="0"/>
            <a:ext cx="9121140" cy="10287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27"/>
          <p:cNvSpPr/>
          <p:nvPr/>
        </p:nvSpPr>
        <p:spPr>
          <a:xfrm>
            <a:off x="480060" y="377190"/>
            <a:ext cx="54864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ЭТАП 4 ИЗ 7  ·  ПОДТВЕРЖДЕНИЕ СЕГМЕНТА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17" name="Google Shape;417;p27"/>
          <p:cNvSpPr/>
          <p:nvPr/>
        </p:nvSpPr>
        <p:spPr>
          <a:xfrm>
            <a:off x="3771900" y="377190"/>
            <a:ext cx="4800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МОЙ КЕЙС  ·  CARROT QUEST  ·  АКСЕЛЕРАТОР ФРИИ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18" name="Google Shape;418;p27"/>
          <p:cNvSpPr/>
          <p:nvPr/>
        </p:nvSpPr>
        <p:spPr>
          <a:xfrm>
            <a:off x="7406640" y="651510"/>
            <a:ext cx="15087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8300"/>
              <a:buFont typeface="Calibri"/>
              <a:buNone/>
            </a:pPr>
            <a:r>
              <a:rPr b="1" i="0" lang="en" sz="83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8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27"/>
          <p:cNvSpPr/>
          <p:nvPr/>
        </p:nvSpPr>
        <p:spPr>
          <a:xfrm>
            <a:off x="480060" y="1165860"/>
            <a:ext cx="8229600" cy="1988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«Три захода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в акселератор»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20" name="Google Shape;420;p27"/>
          <p:cNvSpPr/>
          <p:nvPr/>
        </p:nvSpPr>
        <p:spPr>
          <a:xfrm>
            <a:off x="480060" y="31203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200"/>
              <a:buFont typeface="Calibri"/>
              <a:buNone/>
            </a:pPr>
            <a:r>
              <a:rPr i="1" lang="en" sz="12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— Carrot quest, поиск Problem-Solution Fit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421" name="Google Shape;421;p27"/>
          <p:cNvCxnSpPr/>
          <p:nvPr/>
        </p:nvCxnSpPr>
        <p:spPr>
          <a:xfrm>
            <a:off x="480060" y="3497580"/>
            <a:ext cx="8229600" cy="0"/>
          </a:xfrm>
          <a:prstGeom prst="straightConnector1">
            <a:avLst/>
          </a:prstGeom>
          <a:noFill/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2" name="Google Shape;422;p27"/>
          <p:cNvSpPr/>
          <p:nvPr/>
        </p:nvSpPr>
        <p:spPr>
          <a:xfrm>
            <a:off x="48006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ЧТО БЫЛО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Сделали три захода в акселератор ФРИИ. Каждый раз глубже в JTBD, customer development, юнит-экономику. Каждый раз небольшой пивот.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23" name="Google Shape;423;p27"/>
          <p:cNvSpPr/>
          <p:nvPr/>
        </p:nvSpPr>
        <p:spPr>
          <a:xfrm>
            <a:off x="480060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ЧТО ПОЛУЧИЛИ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На каждой итерации точнее понимали ICP, его боли и оптимальное решение. Problem-Solution Fit это не одно событие. Это серия итераций.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24" name="Google Shape;424;p27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13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25" name="Google Shape;425;p27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8"/>
          <p:cNvSpPr/>
          <p:nvPr/>
        </p:nvSpPr>
        <p:spPr>
          <a:xfrm>
            <a:off x="0" y="0"/>
            <a:ext cx="9121140" cy="10287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28"/>
          <p:cNvSpPr/>
          <p:nvPr/>
        </p:nvSpPr>
        <p:spPr>
          <a:xfrm>
            <a:off x="480060" y="377190"/>
            <a:ext cx="54864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ЭТАП 4 ИЗ 7  ·  ПОДТВЕРЖДЕНИЕ СЕГМЕНТА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33" name="Google Shape;433;p28"/>
          <p:cNvSpPr/>
          <p:nvPr/>
        </p:nvSpPr>
        <p:spPr>
          <a:xfrm>
            <a:off x="3771900" y="377190"/>
            <a:ext cx="4800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МОЙ КЕЙС  ·  DASHLY  ·  СЕЙЧАС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34" name="Google Shape;434;p28"/>
          <p:cNvSpPr/>
          <p:nvPr/>
        </p:nvSpPr>
        <p:spPr>
          <a:xfrm>
            <a:off x="7406640" y="651510"/>
            <a:ext cx="15087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8300"/>
              <a:buFont typeface="Calibri"/>
              <a:buNone/>
            </a:pPr>
            <a:r>
              <a:rPr b="1" i="0" lang="en" sz="83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8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28"/>
          <p:cNvSpPr/>
          <p:nvPr/>
        </p:nvSpPr>
        <p:spPr>
          <a:xfrm>
            <a:off x="480060" y="1165860"/>
            <a:ext cx="8229600" cy="1988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«Сегмент видно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на кейсах»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36" name="Google Shape;436;p28"/>
          <p:cNvSpPr/>
          <p:nvPr/>
        </p:nvSpPr>
        <p:spPr>
          <a:xfrm>
            <a:off x="480060" y="31203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200"/>
              <a:buFont typeface="Calibri"/>
              <a:buNone/>
            </a:pPr>
            <a:r>
              <a:rPr i="1" lang="en" sz="12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— я сам, текущая стадия Dashly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437" name="Google Shape;437;p28"/>
          <p:cNvCxnSpPr/>
          <p:nvPr/>
        </p:nvCxnSpPr>
        <p:spPr>
          <a:xfrm>
            <a:off x="480060" y="3497580"/>
            <a:ext cx="8229600" cy="0"/>
          </a:xfrm>
          <a:prstGeom prst="straightConnector1">
            <a:avLst/>
          </a:prstGeom>
          <a:noFill/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38" name="Google Shape;438;p28"/>
          <p:cNvSpPr/>
          <p:nvPr/>
        </p:nvSpPr>
        <p:spPr>
          <a:xfrm>
            <a:off x="48006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ЧТО БЫЛО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На старте Dashly — несколько потенциальных сегментов: тех, B2B SaaS, недвижимость. Все берут пилоты. Но я не выбираю сегмент по презентациям и таблицам.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39" name="Google Shape;439;p28"/>
          <p:cNvSpPr/>
          <p:nvPr/>
        </p:nvSpPr>
        <p:spPr>
          <a:xfrm>
            <a:off x="480060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ЧТО ПОЛУЧИЛИ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Смотрю на кейсы и процесс продаж — где value выше, где продукт и клиент сильнее всего матчатся. Решаю: B2B SaaS. Там ценность каждого лида выше, беспорядок в CRM. Туда фокусируемся.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40" name="Google Shape;440;p28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14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28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29"/>
          <p:cNvSpPr/>
          <p:nvPr/>
        </p:nvSpPr>
        <p:spPr>
          <a:xfrm>
            <a:off x="480060" y="377190"/>
            <a:ext cx="6858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ЭТАП 4 ИЗ 7  ·  ПОДТВЕРЖДЕНИЕ СЕГМЕНТА  ·  ВЫВОДЫ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29"/>
          <p:cNvSpPr/>
          <p:nvPr/>
        </p:nvSpPr>
        <p:spPr>
          <a:xfrm>
            <a:off x="7749540" y="342900"/>
            <a:ext cx="10287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3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29"/>
          <p:cNvSpPr/>
          <p:nvPr/>
        </p:nvSpPr>
        <p:spPr>
          <a:xfrm>
            <a:off x="480060" y="754380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000"/>
              <a:buFont typeface="Calibri"/>
              <a:buNone/>
            </a:pPr>
            <a:r>
              <a:rPr b="1" i="0" lang="en" sz="30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6 постоянных клиентов. Сегмент существует.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29"/>
          <p:cNvSpPr/>
          <p:nvPr/>
        </p:nvSpPr>
        <p:spPr>
          <a:xfrm>
            <a:off x="480060" y="1988820"/>
            <a:ext cx="8229600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Calibri"/>
                <a:ea typeface="Calibri"/>
                <a:cs typeface="Calibri"/>
                <a:sym typeface="Calibri"/>
              </a:rPr>
              <a:t>ЦЕЛЬ  ·  </a:t>
            </a:r>
            <a:r>
              <a:rPr b="0" i="0" lang="en" sz="15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  Не 5 случайных удач. Воспроизводимый сегмент с retention.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29"/>
          <p:cNvSpPr/>
          <p:nvPr/>
        </p:nvSpPr>
        <p:spPr>
          <a:xfrm>
            <a:off x="480060" y="264033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500"/>
              <a:buFont typeface="Calibri"/>
              <a:buNone/>
            </a:pPr>
            <a:r>
              <a:rPr b="1" i="0" lang="en" sz="15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Артефакты: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29"/>
          <p:cNvSpPr/>
          <p:nvPr/>
        </p:nvSpPr>
        <p:spPr>
          <a:xfrm>
            <a:off x="480060" y="2948940"/>
            <a:ext cx="4114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ICP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Профиль идеального клиента на странице: размер, индустрия, стек, роль покупателя, триггер.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Расчёт рынка (TAM, SAM, SOM)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С арифметикой, не с буквами. Сколько таких компаний физически существует. Сколько реально доступно вам.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6 постоянных клиентов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Не «купили хоть раз». Продлили подписку или купили повторно. Не остановились после месяца.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29"/>
          <p:cNvSpPr/>
          <p:nvPr/>
        </p:nvSpPr>
        <p:spPr>
          <a:xfrm>
            <a:off x="4800600" y="2948940"/>
            <a:ext cx="4114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MVP продукта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Не всё, что умеете. Минимум для одной JTBD под один ICP.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MVP воронки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Один канал. Один оффер. Один CTA. Одна повторяемая последовательность.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29"/>
          <p:cNvSpPr/>
          <p:nvPr/>
        </p:nvSpPr>
        <p:spPr>
          <a:xfrm>
            <a:off x="480060" y="438912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✕  Типичная ошибка: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29"/>
          <p:cNvSpPr/>
          <p:nvPr/>
        </p:nvSpPr>
        <p:spPr>
          <a:xfrm>
            <a:off x="411480" y="4629150"/>
            <a:ext cx="83667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1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Calibri"/>
                <a:ea typeface="Calibri"/>
                <a:cs typeface="Calibri"/>
                <a:sym typeface="Calibri"/>
              </a:rPr>
              <a:t>Кастомизировать продукт под каждого клиента. Через год у вас 6 разных продуктов и одна команда. Так выглядит консалтинг.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29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15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29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30"/>
          <p:cNvSpPr/>
          <p:nvPr/>
        </p:nvSpPr>
        <p:spPr>
          <a:xfrm>
            <a:off x="0" y="0"/>
            <a:ext cx="9121140" cy="10287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30"/>
          <p:cNvSpPr/>
          <p:nvPr/>
        </p:nvSpPr>
        <p:spPr>
          <a:xfrm>
            <a:off x="480060" y="377190"/>
            <a:ext cx="54864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ЭТАП 5 ИЗ 7  ·  ПОДТВЕРЖДЕНИЕ КАНАЛА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30"/>
          <p:cNvSpPr/>
          <p:nvPr/>
        </p:nvSpPr>
        <p:spPr>
          <a:xfrm>
            <a:off x="3771900" y="377190"/>
            <a:ext cx="4800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МОЙ КЕЙС  ·  CARROT QUEST  ·  2011–2012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30"/>
          <p:cNvSpPr/>
          <p:nvPr/>
        </p:nvSpPr>
        <p:spPr>
          <a:xfrm>
            <a:off x="7406640" y="651510"/>
            <a:ext cx="15087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8300"/>
              <a:buFont typeface="Calibri"/>
              <a:buNone/>
            </a:pPr>
            <a:r>
              <a:rPr b="1" i="0" lang="en" sz="83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8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30"/>
          <p:cNvSpPr/>
          <p:nvPr/>
        </p:nvSpPr>
        <p:spPr>
          <a:xfrm>
            <a:off x="480060" y="1165860"/>
            <a:ext cx="8229600" cy="1988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«Блог, Хабр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и звонки»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30"/>
          <p:cNvSpPr/>
          <p:nvPr/>
        </p:nvSpPr>
        <p:spPr>
          <a:xfrm>
            <a:off x="480060" y="31203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200"/>
              <a:buFont typeface="Calibri"/>
              <a:buNone/>
            </a:pPr>
            <a:r>
              <a:rPr b="0" i="1" lang="en" sz="12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— Carrot quest, до того как контент стал мейнстримом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69" name="Google Shape;469;p30"/>
          <p:cNvCxnSpPr/>
          <p:nvPr/>
        </p:nvCxnSpPr>
        <p:spPr>
          <a:xfrm>
            <a:off x="480060" y="3497580"/>
            <a:ext cx="8229600" cy="0"/>
          </a:xfrm>
          <a:prstGeom prst="straightConnector1">
            <a:avLst/>
          </a:prstGeom>
          <a:noFill/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70" name="Google Shape;470;p30"/>
          <p:cNvSpPr/>
          <p:nvPr/>
        </p:nvSpPr>
        <p:spPr>
          <a:xfrm>
            <a:off x="48006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ЧТО БЫЛО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Три параллельных канала: блог на сайте компании плюс продвижение по SEO, статьи на Хабре для разработчиков, ручные продажи голосом. Фаундер на каждом звонке.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30"/>
          <p:cNvSpPr/>
          <p:nvPr/>
        </p:nvSpPr>
        <p:spPr>
          <a:xfrm>
            <a:off x="480060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ЧТО ПОЛУЧИЛИ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Ручные продажи дали обратную связь и валидацию: ты слышишь возражения. Контент дал масштаб через SEO. Без ручных продаж на старте не понимаешь, что вообще продаёшь.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30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16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30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1"/>
          <p:cNvSpPr/>
          <p:nvPr/>
        </p:nvSpPr>
        <p:spPr>
          <a:xfrm>
            <a:off x="480060" y="377190"/>
            <a:ext cx="6858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ЭТАП 5 ИЗ 7  ·  ПОДТВЕРЖДЕНИЕ КАНАЛА  ·  ВЫВОДЫ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31"/>
          <p:cNvSpPr/>
          <p:nvPr/>
        </p:nvSpPr>
        <p:spPr>
          <a:xfrm>
            <a:off x="7749540" y="342900"/>
            <a:ext cx="10287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3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31"/>
          <p:cNvSpPr/>
          <p:nvPr/>
        </p:nvSpPr>
        <p:spPr>
          <a:xfrm>
            <a:off x="480060" y="754380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000"/>
              <a:buFont typeface="Calibri"/>
              <a:buNone/>
            </a:pPr>
            <a:r>
              <a:rPr b="1" i="0" lang="en" sz="30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30 продаж через один канал. CAC &lt; LTV/3.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31"/>
          <p:cNvSpPr/>
          <p:nvPr/>
        </p:nvSpPr>
        <p:spPr>
          <a:xfrm>
            <a:off x="480060" y="1988820"/>
            <a:ext cx="8229600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Calibri"/>
                <a:ea typeface="Calibri"/>
                <a:cs typeface="Calibri"/>
                <a:sym typeface="Calibri"/>
              </a:rPr>
              <a:t>ЦЕЛЬ  ·  </a:t>
            </a:r>
            <a:r>
              <a:rPr b="0" i="0" lang="en" sz="15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  Один канал, который работает повторяемо и масштабируется.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31"/>
          <p:cNvSpPr/>
          <p:nvPr/>
        </p:nvSpPr>
        <p:spPr>
          <a:xfrm>
            <a:off x="480060" y="264033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500"/>
              <a:buFont typeface="Calibri"/>
              <a:buNone/>
            </a:pPr>
            <a:r>
              <a:rPr b="1" i="0" lang="en" sz="15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Артефакты: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31"/>
          <p:cNvSpPr/>
          <p:nvPr/>
        </p:nvSpPr>
        <p:spPr>
          <a:xfrm>
            <a:off x="480060" y="2948940"/>
            <a:ext cx="4114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1 канал с прогнозируемым CPL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Лиды нужного качества по предсказуемой цене.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Масштабируемость канала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x2 бюджета даёт ~x1.7–x2 лидов. Качество не падает.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Управляемые продажи и Sales Kit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Скрипты, демо, ответы на возражения, CRM-pipeline. Фаундер уже не сидит на каждом звонке.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31"/>
          <p:cNvSpPr/>
          <p:nvPr/>
        </p:nvSpPr>
        <p:spPr>
          <a:xfrm>
            <a:off x="4800600" y="2948940"/>
            <a:ext cx="4114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Аккаунтинг клиента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Onboarding, success, churn-prevention. Иначе LTV считается неправильно.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Продукт и аналитика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Активация, retention, фичи-юзедж. Иначе юнит-экономика держится на догадках.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Поиск инвестиций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На этом этапе обычно поднимается seed.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31"/>
          <p:cNvSpPr/>
          <p:nvPr/>
        </p:nvSpPr>
        <p:spPr>
          <a:xfrm>
            <a:off x="480060" y="438912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✕  Типичная ошибка: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31"/>
          <p:cNvSpPr/>
          <p:nvPr/>
        </p:nvSpPr>
        <p:spPr>
          <a:xfrm>
            <a:off x="411480" y="4629150"/>
            <a:ext cx="83667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1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Calibri"/>
                <a:ea typeface="Calibri"/>
                <a:cs typeface="Calibri"/>
                <a:sym typeface="Calibri"/>
              </a:rPr>
              <a:t>5 каналов одновременно «чтобы посмотреть, какой выстрелит». Не выстрелит ни один. Один канал глубоко работает лучше пяти поверхностно.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31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17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31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32"/>
          <p:cNvSpPr/>
          <p:nvPr/>
        </p:nvSpPr>
        <p:spPr>
          <a:xfrm>
            <a:off x="0" y="0"/>
            <a:ext cx="9121140" cy="10287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32"/>
          <p:cNvSpPr/>
          <p:nvPr/>
        </p:nvSpPr>
        <p:spPr>
          <a:xfrm>
            <a:off x="480060" y="377190"/>
            <a:ext cx="54864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ЭТАП 6 ИЗ 7  ·  $100K MRR  ·  $1.2M ARR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32"/>
          <p:cNvSpPr/>
          <p:nvPr/>
        </p:nvSpPr>
        <p:spPr>
          <a:xfrm>
            <a:off x="3771900" y="377190"/>
            <a:ext cx="4800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МОЙ КЕЙС  ·  DASHLY  ·  ПОСТРОЕНИЕ КАНАЛА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32"/>
          <p:cNvSpPr/>
          <p:nvPr/>
        </p:nvSpPr>
        <p:spPr>
          <a:xfrm>
            <a:off x="7406640" y="651510"/>
            <a:ext cx="15087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8300"/>
              <a:buFont typeface="Calibri"/>
              <a:buNone/>
            </a:pPr>
            <a:r>
              <a:rPr b="1" i="0" lang="en" sz="83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06</a:t>
            </a:r>
            <a:endParaRPr b="0" i="0" sz="8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32"/>
          <p:cNvSpPr/>
          <p:nvPr/>
        </p:nvSpPr>
        <p:spPr>
          <a:xfrm>
            <a:off x="480060" y="1165860"/>
            <a:ext cx="8229600" cy="1988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«Строим воронки,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сводим экономику»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32"/>
          <p:cNvSpPr/>
          <p:nvPr/>
        </p:nvSpPr>
        <p:spPr>
          <a:xfrm>
            <a:off x="480060" y="31203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200"/>
              <a:buFont typeface="Calibri"/>
              <a:buNone/>
            </a:pPr>
            <a:r>
              <a:rPr b="0" i="1" lang="en" sz="12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— я сам, на текущей стадии Dashly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01" name="Google Shape;501;p32"/>
          <p:cNvCxnSpPr/>
          <p:nvPr/>
        </p:nvCxnSpPr>
        <p:spPr>
          <a:xfrm>
            <a:off x="480060" y="3497580"/>
            <a:ext cx="8229600" cy="0"/>
          </a:xfrm>
          <a:prstGeom prst="straightConnector1">
            <a:avLst/>
          </a:prstGeom>
          <a:noFill/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02" name="Google Shape;502;p32"/>
          <p:cNvSpPr/>
          <p:nvPr/>
        </p:nvSpPr>
        <p:spPr>
          <a:xfrm>
            <a:off x="48006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ЧТО БЫЛО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На $100K MRR канал не держится на фаундере. Беру контент-канал и выстраиваю как систему: лидген → воронка → метрики на каждом шаге. Аналитика, дашборды, роли.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32"/>
          <p:cNvSpPr/>
          <p:nvPr/>
        </p:nvSpPr>
        <p:spPr>
          <a:xfrm>
            <a:off x="480060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ЧТО ПОЛУЧИЛИ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На каждом этапе воронки — ответственный с дашбордом. CEO + небольшая команда. Когда канал работает без фаундера и метрики сходятся — можно делать x10.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32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18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32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33"/>
          <p:cNvSpPr/>
          <p:nvPr/>
        </p:nvSpPr>
        <p:spPr>
          <a:xfrm>
            <a:off x="480060" y="377190"/>
            <a:ext cx="6858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ЭТАП 6 ИЗ 7  ·  $100K MRR  ·  $1.2M ARR  ·  ВЫВОДЫ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12" name="Google Shape;512;p33"/>
          <p:cNvSpPr/>
          <p:nvPr/>
        </p:nvSpPr>
        <p:spPr>
          <a:xfrm>
            <a:off x="7749540" y="342900"/>
            <a:ext cx="10287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06</a:t>
            </a:r>
            <a:endParaRPr i="0" sz="3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13" name="Google Shape;513;p33"/>
          <p:cNvSpPr/>
          <p:nvPr/>
        </p:nvSpPr>
        <p:spPr>
          <a:xfrm>
            <a:off x="480060" y="754380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000"/>
              <a:buFont typeface="Calibri"/>
              <a:buNone/>
            </a:pPr>
            <a:r>
              <a:rPr b="1" i="0" lang="en" sz="3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$100K MRR. Система готова к x10.</a:t>
            </a:r>
            <a:endParaRPr i="0" sz="3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14" name="Google Shape;514;p33"/>
          <p:cNvSpPr/>
          <p:nvPr/>
        </p:nvSpPr>
        <p:spPr>
          <a:xfrm>
            <a:off x="480060" y="1560195"/>
            <a:ext cx="8229600" cy="48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highlight>
                  <a:srgbClr val="7DD8F0"/>
                </a:highlight>
                <a:latin typeface="Inter"/>
                <a:ea typeface="Inter"/>
                <a:cs typeface="Inter"/>
                <a:sym typeface="Inter"/>
              </a:rPr>
              <a:t>ЦЕЛЬ</a:t>
            </a:r>
            <a:r>
              <a:rPr i="0" lang="en" sz="1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  Канал работает без фаундера на каждой сделке.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15" name="Google Shape;515;p33"/>
          <p:cNvSpPr/>
          <p:nvPr/>
        </p:nvSpPr>
        <p:spPr>
          <a:xfrm>
            <a:off x="480060" y="2211705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500"/>
              <a:buFont typeface="Calibri"/>
              <a:buNone/>
            </a:pPr>
            <a:r>
              <a:rPr b="1" i="0" lang="en" sz="1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Артефакты:</a:t>
            </a:r>
            <a:endParaRPr i="0" sz="1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16" name="Google Shape;516;p33"/>
          <p:cNvSpPr/>
          <p:nvPr/>
        </p:nvSpPr>
        <p:spPr>
          <a:xfrm>
            <a:off x="480060" y="2520315"/>
            <a:ext cx="82296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Канал со сходящейся экономикой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Доказано на исторических данных: x10 бюджета даст x8+ выручки. Реальные когорты, не прогноз.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Head of Sales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Профессионал, который нанимает AE/SDR, ставит квоты, снимает операционку с фаундера.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Команда продукта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Product lead, 2–3 инженера, дизайн. Релизит в продакшен без участия фаундера каждый день.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17" name="Google Shape;517;p33"/>
          <p:cNvSpPr/>
          <p:nvPr/>
        </p:nvSpPr>
        <p:spPr>
          <a:xfrm>
            <a:off x="480060" y="438912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✕  Типичная ошибка: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18" name="Google Shape;518;p33"/>
          <p:cNvSpPr/>
          <p:nvPr/>
        </p:nvSpPr>
        <p:spPr>
          <a:xfrm>
            <a:off x="411480" y="4629150"/>
            <a:ext cx="83667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1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Inter"/>
                <a:ea typeface="Inter"/>
                <a:cs typeface="Inter"/>
                <a:sym typeface="Inter"/>
              </a:rPr>
              <a:t>Нанимать VP Sales до $100K MRR в надежде «он разберётся». Не разберётся. До PMF продаёт фаундер.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19" name="Google Shape;519;p33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19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20" name="Google Shape;520;p33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6"/>
          <p:cNvSpPr/>
          <p:nvPr/>
        </p:nvSpPr>
        <p:spPr>
          <a:xfrm>
            <a:off x="480060" y="37719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СПИКЕР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25" name="Google Shape;225;p16"/>
          <p:cNvSpPr/>
          <p:nvPr/>
        </p:nvSpPr>
        <p:spPr>
          <a:xfrm>
            <a:off x="582930" y="788670"/>
            <a:ext cx="2948940" cy="3771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26" name="Google Shape;226;p16"/>
          <p:cNvSpPr/>
          <p:nvPr/>
        </p:nvSpPr>
        <p:spPr>
          <a:xfrm>
            <a:off x="480060" y="685800"/>
            <a:ext cx="2948940" cy="377190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27" name="Google Shape;227;p16"/>
          <p:cNvSpPr/>
          <p:nvPr/>
        </p:nvSpPr>
        <p:spPr>
          <a:xfrm>
            <a:off x="480060" y="1508760"/>
            <a:ext cx="294894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9000"/>
              <a:buFont typeface="Calibri"/>
              <a:buNone/>
            </a:pPr>
            <a:r>
              <a:rPr b="1" i="0" lang="en" sz="9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DS</a:t>
            </a:r>
            <a:endParaRPr i="0" sz="9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28" name="Google Shape;228;p16"/>
          <p:cNvSpPr/>
          <p:nvPr/>
        </p:nvSpPr>
        <p:spPr>
          <a:xfrm>
            <a:off x="480060" y="3977640"/>
            <a:ext cx="29489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900"/>
              <a:buFont typeface="Calibri"/>
              <a:buNone/>
            </a:pPr>
            <a:r>
              <a:rPr i="1" lang="en" sz="9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→ фото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29" name="Google Shape;229;p16"/>
          <p:cNvSpPr/>
          <p:nvPr/>
        </p:nvSpPr>
        <p:spPr>
          <a:xfrm>
            <a:off x="3771900" y="685800"/>
            <a:ext cx="5143500" cy="617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Дмитрий Сергеев</a:t>
            </a:r>
            <a:endParaRPr i="0" sz="3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0" name="Google Shape;230;p16"/>
          <p:cNvSpPr/>
          <p:nvPr/>
        </p:nvSpPr>
        <p:spPr>
          <a:xfrm>
            <a:off x="3771900" y="1371600"/>
            <a:ext cx="51435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CEO &amp; Founder </a:t>
            </a:r>
            <a:r>
              <a:rPr b="1" i="0" lang="en" sz="14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Dashly</a:t>
            </a: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  ·  Founder &amp; Advisor </a:t>
            </a:r>
            <a:r>
              <a:rPr b="1" i="0" lang="en" sz="14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Carrot quest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1" name="Google Shape;231;p16"/>
          <p:cNvSpPr/>
          <p:nvPr/>
        </p:nvSpPr>
        <p:spPr>
          <a:xfrm>
            <a:off x="3771900" y="1714500"/>
            <a:ext cx="51435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i="1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Multichannel AI SDR. Удваиваем входящий пайплайн без найма SDR.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2" name="Google Shape;232;p16"/>
          <p:cNvSpPr/>
          <p:nvPr/>
        </p:nvSpPr>
        <p:spPr>
          <a:xfrm>
            <a:off x="3771900" y="2125980"/>
            <a:ext cx="5143500" cy="2400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★</a:t>
            </a: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  LinkedIn Top Voice </a:t>
            </a:r>
            <a:r>
              <a:rPr i="0" lang="en" sz="10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·  B2B Marketing &amp; AI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3" name="Google Shape;233;p16"/>
          <p:cNvSpPr/>
          <p:nvPr/>
        </p:nvSpPr>
        <p:spPr>
          <a:xfrm>
            <a:off x="3771900" y="2537460"/>
            <a:ext cx="25374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700"/>
              <a:buFont typeface="Calibri"/>
              <a:buNone/>
            </a:pPr>
            <a:r>
              <a:rPr b="1" i="0" lang="en" sz="27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$3M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ARR Carrot quest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0 → 1000+ клиентов, без инвесторов, +35% YoY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4" name="Google Shape;234;p16"/>
          <p:cNvSpPr/>
          <p:nvPr/>
        </p:nvSpPr>
        <p:spPr>
          <a:xfrm>
            <a:off x="6412230" y="2537460"/>
            <a:ext cx="25374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700"/>
              <a:buFont typeface="Calibri"/>
              <a:buNone/>
            </a:pPr>
            <a:r>
              <a:rPr b="1" i="0" lang="en" sz="27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10+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лет в SaaS и AI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Кодил в 2009. Снова кодю в 2026.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5" name="Google Shape;235;p16"/>
          <p:cNvSpPr/>
          <p:nvPr/>
        </p:nvSpPr>
        <p:spPr>
          <a:xfrm>
            <a:off x="3771900" y="3429000"/>
            <a:ext cx="25374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700"/>
              <a:buFont typeface="Calibri"/>
              <a:buNone/>
            </a:pPr>
            <a:r>
              <a:rPr b="1" i="0" lang="en" sz="27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100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человек в Carrot quest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Выросло из 4 фаундеров. Без раундов.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6" name="Google Shape;236;p16"/>
          <p:cNvSpPr/>
          <p:nvPr/>
        </p:nvSpPr>
        <p:spPr>
          <a:xfrm>
            <a:off x="6412230" y="3429000"/>
            <a:ext cx="25374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700"/>
              <a:buFont typeface="Calibri"/>
              <a:buNone/>
            </a:pPr>
            <a:r>
              <a:rPr b="1" i="0" lang="en" sz="27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$252K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ARR Dashly · цель $1M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AI inbound revenue agents. Команда 9 человек.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7" name="Google Shape;237;p16"/>
          <p:cNvSpPr/>
          <p:nvPr/>
        </p:nvSpPr>
        <p:spPr>
          <a:xfrm>
            <a:off x="480060" y="4560570"/>
            <a:ext cx="843534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8" name="Google Shape;238;p16"/>
          <p:cNvSpPr/>
          <p:nvPr/>
        </p:nvSpPr>
        <p:spPr>
          <a:xfrm>
            <a:off x="617220" y="4560570"/>
            <a:ext cx="81610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ГОВОРИЛ НА СЦЕНАХ  ·  </a:t>
            </a:r>
            <a:r>
              <a:rPr i="0" lang="en" sz="9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Netology · EcomExpo · ФРИИ · RIF · Product Mindset · Product Camp · ScrumTrek · Epic Growth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9" name="Google Shape;239;p16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2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40" name="Google Shape;240;p16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34"/>
          <p:cNvSpPr/>
          <p:nvPr/>
        </p:nvSpPr>
        <p:spPr>
          <a:xfrm>
            <a:off x="0" y="0"/>
            <a:ext cx="9121140" cy="10287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34"/>
          <p:cNvSpPr/>
          <p:nvPr/>
        </p:nvSpPr>
        <p:spPr>
          <a:xfrm>
            <a:off x="480060" y="377190"/>
            <a:ext cx="54864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ЭТАП 7 ИЗ 7  ·  $1M MRR  ·  $12M ARR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34"/>
          <p:cNvSpPr/>
          <p:nvPr/>
        </p:nvSpPr>
        <p:spPr>
          <a:xfrm>
            <a:off x="3771900" y="377190"/>
            <a:ext cx="4800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МОЙ КЕЙС  ·  CARROT QUEST  ·  КОМАНДА И ДЕЛЕГИРОВАНИЕ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34"/>
          <p:cNvSpPr/>
          <p:nvPr/>
        </p:nvSpPr>
        <p:spPr>
          <a:xfrm>
            <a:off x="7406640" y="651510"/>
            <a:ext cx="15087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8300"/>
              <a:buFont typeface="Calibri"/>
              <a:buNone/>
            </a:pPr>
            <a:r>
              <a:rPr b="1" i="0" lang="en" sz="83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07</a:t>
            </a:r>
            <a:endParaRPr b="0" i="0" sz="8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34"/>
          <p:cNvSpPr/>
          <p:nvPr/>
        </p:nvSpPr>
        <p:spPr>
          <a:xfrm>
            <a:off x="480060" y="1165860"/>
            <a:ext cx="8229600" cy="1988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«Отдавайте зоны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ответственности»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34"/>
          <p:cNvSpPr/>
          <p:nvPr/>
        </p:nvSpPr>
        <p:spPr>
          <a:xfrm>
            <a:off x="480060" y="31203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200"/>
              <a:buFont typeface="Calibri"/>
              <a:buNone/>
            </a:pPr>
            <a:r>
              <a:rPr b="0" i="1" lang="en" sz="12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— Carrot quest, путь к $1M MRR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32" name="Google Shape;532;p34"/>
          <p:cNvCxnSpPr/>
          <p:nvPr/>
        </p:nvCxnSpPr>
        <p:spPr>
          <a:xfrm>
            <a:off x="480060" y="3497580"/>
            <a:ext cx="8229600" cy="0"/>
          </a:xfrm>
          <a:prstGeom prst="straightConnector1">
            <a:avLst/>
          </a:prstGeom>
          <a:noFill/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33" name="Google Shape;533;p34"/>
          <p:cNvSpPr/>
          <p:nvPr/>
        </p:nvSpPr>
        <p:spPr>
          <a:xfrm>
            <a:off x="48006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ЧТО БЫЛО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В Carrot quest повезло: в самом начале присоединились 4 потрясающих фаундера. Потом постепенно — невероятные ребята, готовые брать зону: контент, маркетинг, продажи, внедрение.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34"/>
          <p:cNvSpPr/>
          <p:nvPr/>
        </p:nvSpPr>
        <p:spPr>
          <a:xfrm>
            <a:off x="480060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ЧТО ПОЛУЧИЛИ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Выход на $1M MRR — это задача построения системы делегирования. Не задач, а целых зон ответственности. Команда, которая берёт зоны на себя — это и есть бизнес, а не стартап.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34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34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35"/>
          <p:cNvSpPr/>
          <p:nvPr/>
        </p:nvSpPr>
        <p:spPr>
          <a:xfrm>
            <a:off x="480060" y="377190"/>
            <a:ext cx="6858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ЭТАП 7 ИЗ 7  ·  $1M MRR  ·  $12M ARR  ·  ВЫВОДЫ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35"/>
          <p:cNvSpPr/>
          <p:nvPr/>
        </p:nvSpPr>
        <p:spPr>
          <a:xfrm>
            <a:off x="7749540" y="342900"/>
            <a:ext cx="10287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07</a:t>
            </a:r>
            <a:endParaRPr b="0" i="0" sz="3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35"/>
          <p:cNvSpPr/>
          <p:nvPr/>
        </p:nvSpPr>
        <p:spPr>
          <a:xfrm>
            <a:off x="480060" y="754380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000"/>
              <a:buFont typeface="Calibri"/>
              <a:buNone/>
            </a:pPr>
            <a:r>
              <a:rPr b="1" i="0" lang="en" sz="30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$1M MRR. Компания становится бизнесом.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35"/>
          <p:cNvSpPr/>
          <p:nvPr/>
        </p:nvSpPr>
        <p:spPr>
          <a:xfrm>
            <a:off x="480060" y="1988820"/>
            <a:ext cx="8229600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Calibri"/>
                <a:ea typeface="Calibri"/>
                <a:cs typeface="Calibri"/>
                <a:sym typeface="Calibri"/>
              </a:rPr>
              <a:t>ЦЕЛЬ  ·  </a:t>
            </a:r>
            <a:r>
              <a:rPr b="0" i="0" lang="en" sz="15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  Стартап превращается в скейл. Несколько каналов, соседние сегменты, репликация.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35"/>
          <p:cNvSpPr/>
          <p:nvPr/>
        </p:nvSpPr>
        <p:spPr>
          <a:xfrm>
            <a:off x="480060" y="264033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500"/>
              <a:buFont typeface="Calibri"/>
              <a:buNone/>
            </a:pPr>
            <a:r>
              <a:rPr b="1" i="0" lang="en" sz="15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Артефакты: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35"/>
          <p:cNvSpPr/>
          <p:nvPr/>
        </p:nvSpPr>
        <p:spPr>
          <a:xfrm>
            <a:off x="480060" y="2948940"/>
            <a:ext cx="4114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Команда с распределёнными зонами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На каждой зоне (контент, маркетинг, продажи, продукт, внедрение) — ответственный с метриками. CEO не сидит в задачах.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2+ масштабируемых канала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Outbound, content, partnerships. На этом масштабе один канал слишком хрупко.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Соседние сегменты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Доказали один ICP. Переносим механику на соседние через ту же воронку.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35"/>
          <p:cNvSpPr/>
          <p:nvPr/>
        </p:nvSpPr>
        <p:spPr>
          <a:xfrm>
            <a:off x="4800600" y="2948940"/>
            <a:ext cx="4114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Operational layer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Finance, RevOps, HR, Legal. Иначе компания упирается в потолок на $5–10M ARR.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❏  </a:t>
            </a: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Series A-ready метрики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      Magic Number &gt; 1, NRR &gt; 110%, Payback &lt; 18 мес, Rule of 40 (рост% + маржа% &gt; 40).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35"/>
          <p:cNvSpPr/>
          <p:nvPr/>
        </p:nvSpPr>
        <p:spPr>
          <a:xfrm>
            <a:off x="480060" y="438912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✕  Типичная ошибка: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35"/>
          <p:cNvSpPr/>
          <p:nvPr/>
        </p:nvSpPr>
        <p:spPr>
          <a:xfrm>
            <a:off x="411480" y="4629150"/>
            <a:ext cx="83667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0" i="1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Calibri"/>
                <a:ea typeface="Calibri"/>
                <a:cs typeface="Calibri"/>
                <a:sym typeface="Calibri"/>
              </a:rPr>
              <a:t>Накидывать фичи вместо расширения GTM. Фичи дают +5% NRR. Дистрибуция даёт рост в 10×.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35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21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35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36"/>
          <p:cNvSpPr/>
          <p:nvPr/>
        </p:nvSpPr>
        <p:spPr>
          <a:xfrm>
            <a:off x="480060" y="480060"/>
            <a:ext cx="82296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Calibri"/>
              <a:buNone/>
            </a:pPr>
            <a:r>
              <a:rPr b="1" i="0" lang="en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 ошибки, которые я вижу у </a:t>
            </a:r>
            <a:r>
              <a:rPr b="1" i="0" lang="en" sz="27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90% инженерных команд.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36"/>
          <p:cNvSpPr/>
          <p:nvPr/>
        </p:nvSpPr>
        <p:spPr>
          <a:xfrm>
            <a:off x="480060" y="15773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100"/>
              <a:buFont typeface="Calibri"/>
              <a:buNone/>
            </a:pPr>
            <a:r>
              <a:rPr b="0" i="1" lang="en" sz="11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В себе видел каждую. В Carrot quest наделал их в первый год.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36"/>
          <p:cNvSpPr/>
          <p:nvPr/>
        </p:nvSpPr>
        <p:spPr>
          <a:xfrm>
            <a:off x="480060" y="2057400"/>
            <a:ext cx="37719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ЭТАП 1–2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36"/>
          <p:cNvSpPr/>
          <p:nvPr/>
        </p:nvSpPr>
        <p:spPr>
          <a:xfrm>
            <a:off x="480060" y="2297430"/>
            <a:ext cx="40462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Сначала пишу код, потом покажу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36"/>
          <p:cNvSpPr/>
          <p:nvPr/>
        </p:nvSpPr>
        <p:spPr>
          <a:xfrm>
            <a:off x="480060" y="2708910"/>
            <a:ext cx="4046220" cy="65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Инженер кодит 3 месяца «до первой версии», потом несёт людям. Узнаёт, что никому не нужно. Лекарство: не пишите ни строчки кода, пока не сделали 20 интервью.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36"/>
          <p:cNvSpPr/>
          <p:nvPr/>
        </p:nvSpPr>
        <p:spPr>
          <a:xfrm>
            <a:off x="4697730" y="2057400"/>
            <a:ext cx="37719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ЭТАП 3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36"/>
          <p:cNvSpPr/>
          <p:nvPr/>
        </p:nvSpPr>
        <p:spPr>
          <a:xfrm>
            <a:off x="4697730" y="2297430"/>
            <a:ext cx="40462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Пилот за бесплатно «для логотипа»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36"/>
          <p:cNvSpPr/>
          <p:nvPr/>
        </p:nvSpPr>
        <p:spPr>
          <a:xfrm>
            <a:off x="4697730" y="2708910"/>
            <a:ext cx="4046220" cy="65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«Дайте попробовать, потом купят». Не купят. Кто платит, тот валидирует. Кто не платит, тот валидирует вашу нужду в одобрении.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36"/>
          <p:cNvSpPr/>
          <p:nvPr/>
        </p:nvSpPr>
        <p:spPr>
          <a:xfrm>
            <a:off x="480060" y="3429000"/>
            <a:ext cx="37719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ЭТАП 4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36"/>
          <p:cNvSpPr/>
          <p:nvPr/>
        </p:nvSpPr>
        <p:spPr>
          <a:xfrm>
            <a:off x="480060" y="3669030"/>
            <a:ext cx="40462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Кастомизация под каждого клиента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Google Shape;568;p36"/>
          <p:cNvSpPr/>
          <p:nvPr/>
        </p:nvSpPr>
        <p:spPr>
          <a:xfrm>
            <a:off x="480060" y="4080510"/>
            <a:ext cx="4046220" cy="65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Каждый клиент получает новую фичу «специально для нас». Через год у вас 6 разных продуктов, одна команда, нулевая маржа. Так выглядит консалтинг.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36"/>
          <p:cNvSpPr/>
          <p:nvPr/>
        </p:nvSpPr>
        <p:spPr>
          <a:xfrm>
            <a:off x="4697730" y="3429000"/>
            <a:ext cx="37719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FFEC3D"/>
                </a:solidFill>
                <a:latin typeface="Calibri"/>
                <a:ea typeface="Calibri"/>
                <a:cs typeface="Calibri"/>
                <a:sym typeface="Calibri"/>
              </a:rPr>
              <a:t>ЭТАП 5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36"/>
          <p:cNvSpPr/>
          <p:nvPr/>
        </p:nvSpPr>
        <p:spPr>
          <a:xfrm>
            <a:off x="4697730" y="3669030"/>
            <a:ext cx="40462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 каналов одновременно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36"/>
          <p:cNvSpPr/>
          <p:nvPr/>
        </p:nvSpPr>
        <p:spPr>
          <a:xfrm>
            <a:off x="4697730" y="4080510"/>
            <a:ext cx="4046220" cy="65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b="0" i="0" lang="en" sz="900" u="none" cap="none" strike="noStrike">
                <a:solidFill>
                  <a:srgbClr val="A8E5F5"/>
                </a:solidFill>
                <a:latin typeface="Calibri"/>
                <a:ea typeface="Calibri"/>
                <a:cs typeface="Calibri"/>
                <a:sym typeface="Calibri"/>
              </a:rPr>
              <a:t>«Попробуем всё». Не выстрелит ни один. Сигнала в каждом мало. Один канал глубоко работает лучше пяти каналов поверхностно. Всегда.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36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22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37"/>
          <p:cNvSpPr/>
          <p:nvPr/>
        </p:nvSpPr>
        <p:spPr>
          <a:xfrm>
            <a:off x="480060" y="37719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МОЙ КЕЙС  ·  CARROT QUEST 2013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79" name="Google Shape;579;p37"/>
          <p:cNvSpPr/>
          <p:nvPr/>
        </p:nvSpPr>
        <p:spPr>
          <a:xfrm>
            <a:off x="480060" y="65151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000"/>
              <a:buFont typeface="Calibri"/>
              <a:buNone/>
            </a:pPr>
            <a:r>
              <a:rPr b="1" i="0" lang="en" sz="3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Как я нашёл </a:t>
            </a:r>
            <a:r>
              <a:rPr b="1" i="0" lang="en" sz="30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первого клиента.</a:t>
            </a:r>
            <a:endParaRPr i="0" sz="3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0" name="Google Shape;580;p37"/>
          <p:cNvSpPr/>
          <p:nvPr/>
        </p:nvSpPr>
        <p:spPr>
          <a:xfrm>
            <a:off x="480060" y="1371600"/>
            <a:ext cx="822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400"/>
              <a:buFont typeface="Calibri"/>
              <a:buNone/>
            </a:pPr>
            <a:r>
              <a:rPr i="1" lang="en" sz="14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Без сайта, без рекламы, без воронки. С нуля.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1" name="Google Shape;581;p37"/>
          <p:cNvSpPr/>
          <p:nvPr/>
        </p:nvSpPr>
        <p:spPr>
          <a:xfrm>
            <a:off x="514350" y="1885950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2" name="Google Shape;582;p37"/>
          <p:cNvSpPr/>
          <p:nvPr/>
        </p:nvSpPr>
        <p:spPr>
          <a:xfrm>
            <a:off x="480060" y="18516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3" name="Google Shape;583;p37"/>
          <p:cNvSpPr/>
          <p:nvPr/>
        </p:nvSpPr>
        <p:spPr>
          <a:xfrm>
            <a:off x="480060" y="1851660"/>
            <a:ext cx="480060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4" name="Google Shape;584;p37"/>
          <p:cNvSpPr/>
          <p:nvPr/>
        </p:nvSpPr>
        <p:spPr>
          <a:xfrm>
            <a:off x="480060" y="2537460"/>
            <a:ext cx="195453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Свой pain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5" name="Google Shape;585;p37"/>
          <p:cNvSpPr/>
          <p:nvPr/>
        </p:nvSpPr>
        <p:spPr>
          <a:xfrm>
            <a:off x="480060" y="2914650"/>
            <a:ext cx="195453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Сам мучился с email-маркетингом и аналитикой. Знал, что болит и у кого.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6" name="Google Shape;586;p37"/>
          <p:cNvSpPr/>
          <p:nvPr/>
        </p:nvSpPr>
        <p:spPr>
          <a:xfrm>
            <a:off x="2640330" y="1885950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7" name="Google Shape;587;p37"/>
          <p:cNvSpPr/>
          <p:nvPr/>
        </p:nvSpPr>
        <p:spPr>
          <a:xfrm>
            <a:off x="2606040" y="18516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8" name="Google Shape;588;p37"/>
          <p:cNvSpPr/>
          <p:nvPr/>
        </p:nvSpPr>
        <p:spPr>
          <a:xfrm>
            <a:off x="2606040" y="1851660"/>
            <a:ext cx="480060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9" name="Google Shape;589;p37"/>
          <p:cNvSpPr/>
          <p:nvPr/>
        </p:nvSpPr>
        <p:spPr>
          <a:xfrm>
            <a:off x="2606040" y="2537460"/>
            <a:ext cx="195453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Личная сеть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0" name="Google Shape;590;p37"/>
          <p:cNvSpPr/>
          <p:nvPr/>
        </p:nvSpPr>
        <p:spPr>
          <a:xfrm>
            <a:off x="2606040" y="2914650"/>
            <a:ext cx="195453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Написал лично 30 знакомым фаундерам SaaS: «есть гипотеза, у вас такая боль?»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1" name="Google Shape;591;p37"/>
          <p:cNvSpPr/>
          <p:nvPr/>
        </p:nvSpPr>
        <p:spPr>
          <a:xfrm>
            <a:off x="4766310" y="1885950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2" name="Google Shape;592;p37"/>
          <p:cNvSpPr/>
          <p:nvPr/>
        </p:nvSpPr>
        <p:spPr>
          <a:xfrm>
            <a:off x="4732020" y="18516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3" name="Google Shape;593;p37"/>
          <p:cNvSpPr/>
          <p:nvPr/>
        </p:nvSpPr>
        <p:spPr>
          <a:xfrm>
            <a:off x="4732020" y="1851660"/>
            <a:ext cx="480060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4" name="Google Shape;594;p37"/>
          <p:cNvSpPr/>
          <p:nvPr/>
        </p:nvSpPr>
        <p:spPr>
          <a:xfrm>
            <a:off x="4732020" y="2537460"/>
            <a:ext cx="195453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Звонок → демо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5" name="Google Shape;595;p37"/>
          <p:cNvSpPr/>
          <p:nvPr/>
        </p:nvSpPr>
        <p:spPr>
          <a:xfrm>
            <a:off x="4732020" y="2914650"/>
            <a:ext cx="195453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Из 30 ответили 12. 8 согласились на звонок. 5 захотели увидеть прототип.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6" name="Google Shape;596;p37"/>
          <p:cNvSpPr/>
          <p:nvPr/>
        </p:nvSpPr>
        <p:spPr>
          <a:xfrm>
            <a:off x="6892290" y="1885950"/>
            <a:ext cx="480060" cy="48006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7" name="Google Shape;597;p37"/>
          <p:cNvSpPr/>
          <p:nvPr/>
        </p:nvSpPr>
        <p:spPr>
          <a:xfrm>
            <a:off x="6858000" y="1851660"/>
            <a:ext cx="480060" cy="48006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8" name="Google Shape;598;p37"/>
          <p:cNvSpPr/>
          <p:nvPr/>
        </p:nvSpPr>
        <p:spPr>
          <a:xfrm>
            <a:off x="6858000" y="1851660"/>
            <a:ext cx="480060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04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9" name="Google Shape;599;p37"/>
          <p:cNvSpPr/>
          <p:nvPr/>
        </p:nvSpPr>
        <p:spPr>
          <a:xfrm>
            <a:off x="6858000" y="2537460"/>
            <a:ext cx="195453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400"/>
              <a:buFont typeface="Calibri"/>
              <a:buNone/>
            </a:pPr>
            <a:r>
              <a:rPr b="1" i="0" lang="en" sz="14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Первая оплата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00" name="Google Shape;600;p37"/>
          <p:cNvSpPr/>
          <p:nvPr/>
        </p:nvSpPr>
        <p:spPr>
          <a:xfrm>
            <a:off x="6858000" y="2914650"/>
            <a:ext cx="195453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Первый клиент заплатил $99/мес за продукт, который ещё дописывался. Оплата стала валидацией.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01" name="Google Shape;601;p37"/>
          <p:cNvSpPr/>
          <p:nvPr/>
        </p:nvSpPr>
        <p:spPr>
          <a:xfrm>
            <a:off x="480060" y="4080510"/>
            <a:ext cx="8229600" cy="37719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02" name="Google Shape;602;p37"/>
          <p:cNvSpPr/>
          <p:nvPr/>
        </p:nvSpPr>
        <p:spPr>
          <a:xfrm>
            <a:off x="617220" y="4094226"/>
            <a:ext cx="78867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ВЫВОД  ·  </a:t>
            </a:r>
            <a:r>
              <a:rPr i="0" lang="en" sz="1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Первого клиента ищут не каналы, а вы лично. Каналы приходят после $50K MRR, не до.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03" name="Google Shape;603;p37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23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04" name="Google Shape;604;p37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38"/>
          <p:cNvSpPr/>
          <p:nvPr/>
        </p:nvSpPr>
        <p:spPr>
          <a:xfrm>
            <a:off x="342900" y="377190"/>
            <a:ext cx="41148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ЧТО ТАКОЕ MVP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1" name="Google Shape;611;p38"/>
          <p:cNvSpPr/>
          <p:nvPr/>
        </p:nvSpPr>
        <p:spPr>
          <a:xfrm>
            <a:off x="342900" y="651510"/>
            <a:ext cx="411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700"/>
              <a:buFont typeface="Calibri"/>
              <a:buNone/>
            </a:pPr>
            <a:r>
              <a:rPr b="1" i="0" lang="en" sz="27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MVP — это </a:t>
            </a:r>
            <a:r>
              <a:rPr b="1" i="0" lang="en" sz="27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не продукт.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2" name="Google Shape;612;p38"/>
          <p:cNvSpPr/>
          <p:nvPr/>
        </p:nvSpPr>
        <p:spPr>
          <a:xfrm>
            <a:off x="342900" y="1405890"/>
            <a:ext cx="41148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i="1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Это минимум, который доказывает гипотезу. Иногда это презентация.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3" name="Google Shape;613;p38"/>
          <p:cNvSpPr/>
          <p:nvPr/>
        </p:nvSpPr>
        <p:spPr>
          <a:xfrm>
            <a:off x="377190" y="1920240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4" name="Google Shape;614;p38"/>
          <p:cNvSpPr/>
          <p:nvPr/>
        </p:nvSpPr>
        <p:spPr>
          <a:xfrm>
            <a:off x="342900" y="188595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5" name="Google Shape;615;p38"/>
          <p:cNvSpPr/>
          <p:nvPr/>
        </p:nvSpPr>
        <p:spPr>
          <a:xfrm>
            <a:off x="342900" y="1885950"/>
            <a:ext cx="445770" cy="4457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6" name="Google Shape;616;p38"/>
          <p:cNvSpPr/>
          <p:nvPr/>
        </p:nvSpPr>
        <p:spPr>
          <a:xfrm>
            <a:off x="960120" y="1851660"/>
            <a:ext cx="3566160" cy="7543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САМЫЙ ЛЁГКИЙ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Презентация / Miro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Описываете решение. Продаёте обещание и план внедрения. Без кода.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7" name="Google Shape;617;p38"/>
          <p:cNvSpPr/>
          <p:nvPr/>
        </p:nvSpPr>
        <p:spPr>
          <a:xfrm>
            <a:off x="377190" y="2708910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8" name="Google Shape;618;p38"/>
          <p:cNvSpPr/>
          <p:nvPr/>
        </p:nvSpPr>
        <p:spPr>
          <a:xfrm>
            <a:off x="342900" y="267462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9" name="Google Shape;619;p38"/>
          <p:cNvSpPr/>
          <p:nvPr/>
        </p:nvSpPr>
        <p:spPr>
          <a:xfrm>
            <a:off x="342900" y="2674620"/>
            <a:ext cx="445770" cy="4457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20" name="Google Shape;620;p38"/>
          <p:cNvSpPr/>
          <p:nvPr/>
        </p:nvSpPr>
        <p:spPr>
          <a:xfrm>
            <a:off x="960120" y="2640330"/>
            <a:ext cx="3566160" cy="7543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СРЕДНИЙ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Прототип в Lovable / v0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Кликабельный макет. Показывает интерфейс и логику. Не работает в проде.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21" name="Google Shape;621;p38"/>
          <p:cNvSpPr/>
          <p:nvPr/>
        </p:nvSpPr>
        <p:spPr>
          <a:xfrm>
            <a:off x="377190" y="3497580"/>
            <a:ext cx="445770" cy="44577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22" name="Google Shape;622;p38"/>
          <p:cNvSpPr/>
          <p:nvPr/>
        </p:nvSpPr>
        <p:spPr>
          <a:xfrm>
            <a:off x="342900" y="3463290"/>
            <a:ext cx="445770" cy="4457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23" name="Google Shape;623;p38"/>
          <p:cNvSpPr/>
          <p:nvPr/>
        </p:nvSpPr>
        <p:spPr>
          <a:xfrm>
            <a:off x="342900" y="3463290"/>
            <a:ext cx="445770" cy="4457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24" name="Google Shape;624;p38"/>
          <p:cNvSpPr/>
          <p:nvPr/>
        </p:nvSpPr>
        <p:spPr>
          <a:xfrm>
            <a:off x="960120" y="3429000"/>
            <a:ext cx="3566160" cy="7543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ТЯЖЁЛЫЙ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Concierge-сервис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Решение собирается руками за кадром. Клиент видит результат. Вы делаете всё вручную.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25" name="Google Shape;625;p38"/>
          <p:cNvSpPr/>
          <p:nvPr/>
        </p:nvSpPr>
        <p:spPr>
          <a:xfrm>
            <a:off x="274320" y="4491990"/>
            <a:ext cx="4251960" cy="480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200"/>
              <a:buFont typeface="Calibri"/>
              <a:buNone/>
            </a:pPr>
            <a:r>
              <a:rPr b="1" i="0" lang="en" sz="12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«</a:t>
            </a:r>
            <a:r>
              <a:rPr i="1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Если ты выпустил на рынок продукт, </a:t>
            </a:r>
            <a:r>
              <a:rPr b="1" i="1" lang="en" sz="12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Inter"/>
                <a:ea typeface="Inter"/>
                <a:cs typeface="Inter"/>
                <a:sym typeface="Inter"/>
              </a:rPr>
              <a:t>которым ты гордишься</a:t>
            </a:r>
            <a:r>
              <a:rPr i="1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, — ты сделал что-то не так.</a:t>
            </a:r>
            <a:r>
              <a:rPr b="1" i="0" lang="en" sz="12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»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26" name="Google Shape;626;p38"/>
          <p:cNvSpPr/>
          <p:nvPr/>
        </p:nvSpPr>
        <p:spPr>
          <a:xfrm>
            <a:off x="4594860" y="308610"/>
            <a:ext cx="4389000" cy="45264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38"/>
          <p:cNvSpPr/>
          <p:nvPr/>
        </p:nvSpPr>
        <p:spPr>
          <a:xfrm>
            <a:off x="4594860" y="308610"/>
            <a:ext cx="4389120" cy="17145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p38"/>
          <p:cNvSpPr/>
          <p:nvPr/>
        </p:nvSpPr>
        <p:spPr>
          <a:xfrm>
            <a:off x="4834890" y="61722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200"/>
              <a:buFont typeface="Calibri"/>
              <a:buNone/>
            </a:pPr>
            <a:r>
              <a:rPr b="1" i="0" lang="en" sz="12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МОЙ КЕЙС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29" name="Google Shape;629;p38"/>
          <p:cNvSpPr/>
          <p:nvPr/>
        </p:nvSpPr>
        <p:spPr>
          <a:xfrm>
            <a:off x="4834890" y="96012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i="0" lang="en" sz="10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DASHLY  ·  ПЕРВЫЕ ПРОДАЖИ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30" name="Google Shape;630;p38"/>
          <p:cNvSpPr/>
          <p:nvPr/>
        </p:nvSpPr>
        <p:spPr>
          <a:xfrm>
            <a:off x="4834890" y="1405890"/>
            <a:ext cx="41148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2600"/>
              <a:buFont typeface="Calibri"/>
              <a:buNone/>
            </a:pPr>
            <a:r>
              <a:rPr b="1" i="1" lang="en" sz="26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«Продавал</a:t>
            </a:r>
            <a:endParaRPr i="0" sz="26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2600"/>
              <a:buFont typeface="Calibri"/>
              <a:buNone/>
            </a:pPr>
            <a:r>
              <a:rPr b="1" i="1" lang="en" sz="26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Miro-презентацию»</a:t>
            </a:r>
            <a:endParaRPr i="0" sz="26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31" name="Google Shape;631;p38"/>
          <p:cNvSpPr/>
          <p:nvPr/>
        </p:nvSpPr>
        <p:spPr>
          <a:xfrm>
            <a:off x="4834890" y="2400300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100"/>
              <a:buFont typeface="Calibri"/>
              <a:buNone/>
            </a:pPr>
            <a:r>
              <a:rPr i="1" lang="en" sz="11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— я сам, 2024, первые продажи Dashly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632" name="Google Shape;632;p38"/>
          <p:cNvCxnSpPr/>
          <p:nvPr/>
        </p:nvCxnSpPr>
        <p:spPr>
          <a:xfrm>
            <a:off x="4834890" y="2743200"/>
            <a:ext cx="685800" cy="0"/>
          </a:xfrm>
          <a:prstGeom prst="straightConnector1">
            <a:avLst/>
          </a:prstGeom>
          <a:noFill/>
          <a:ln cap="flat" cmpd="sng" w="25400">
            <a:solidFill>
              <a:srgbClr val="7DD8F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3" name="Google Shape;633;p38"/>
          <p:cNvSpPr/>
          <p:nvPr/>
        </p:nvSpPr>
        <p:spPr>
          <a:xfrm>
            <a:off x="4834890" y="2846070"/>
            <a:ext cx="404622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было: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Презентация в Miro. Описывал, как агенты будут работать на сайте. Коммитились с командой провести внедрение и добиться роста inbound-воронки.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34" name="Google Shape;634;p38"/>
          <p:cNvSpPr/>
          <p:nvPr/>
        </p:nvSpPr>
        <p:spPr>
          <a:xfrm>
            <a:off x="4834890" y="4011930"/>
            <a:ext cx="404622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получили: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Первые клиенты Dashly. Платили за обещание роста метрик. Продукт собрали уже после первых контрактов.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35" name="Google Shape;635;p38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24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38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39"/>
          <p:cNvSpPr/>
          <p:nvPr/>
        </p:nvSpPr>
        <p:spPr>
          <a:xfrm>
            <a:off x="480060" y="37719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ЕСЛИ БЫ Я ЗАПУСКАЛ B2B SAAS СЕГОДНЯ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3" name="Google Shape;643;p39"/>
          <p:cNvSpPr/>
          <p:nvPr/>
        </p:nvSpPr>
        <p:spPr>
          <a:xfrm>
            <a:off x="480060" y="65151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700"/>
              <a:buFont typeface="Calibri"/>
              <a:buNone/>
            </a:pPr>
            <a:r>
              <a:rPr b="1" i="0" lang="en" sz="27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5 дней. С нуля. </a:t>
            </a:r>
            <a:r>
              <a:rPr b="1" i="0" lang="en" sz="27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До первого договора.</a:t>
            </a:r>
            <a:endParaRPr i="0" sz="2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4" name="Google Shape;644;p39"/>
          <p:cNvSpPr/>
          <p:nvPr/>
        </p:nvSpPr>
        <p:spPr>
          <a:xfrm>
            <a:off x="480060" y="14058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i="1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Не теория. Что бы делал руками сегодня. 2026 год, AI-инструменты.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5" name="Google Shape;645;p39"/>
          <p:cNvSpPr/>
          <p:nvPr/>
        </p:nvSpPr>
        <p:spPr>
          <a:xfrm>
            <a:off x="514350" y="2057400"/>
            <a:ext cx="1618488" cy="3771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6" name="Google Shape;646;p39"/>
          <p:cNvSpPr/>
          <p:nvPr/>
        </p:nvSpPr>
        <p:spPr>
          <a:xfrm>
            <a:off x="480060" y="2023110"/>
            <a:ext cx="1618488" cy="37719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7" name="Google Shape;647;p39"/>
          <p:cNvSpPr/>
          <p:nvPr/>
        </p:nvSpPr>
        <p:spPr>
          <a:xfrm>
            <a:off x="480060" y="2023110"/>
            <a:ext cx="1618488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ДЕНЬ 1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8" name="Google Shape;648;p39"/>
          <p:cNvSpPr/>
          <p:nvPr/>
        </p:nvSpPr>
        <p:spPr>
          <a:xfrm>
            <a:off x="480060" y="2571750"/>
            <a:ext cx="1618488" cy="480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Промпт + список ICP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9" name="Google Shape;649;p39"/>
          <p:cNvSpPr/>
          <p:nvPr/>
        </p:nvSpPr>
        <p:spPr>
          <a:xfrm>
            <a:off x="480060" y="3120390"/>
            <a:ext cx="1618488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В Claude/ChatGPT формулирую инсайт. Собираю список 50 компаний под гипотезу через Apollo и LinkedIn Sales Navigator. Достаю контакты ЛПР.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0" name="Google Shape;650;p39"/>
          <p:cNvSpPr/>
          <p:nvPr/>
        </p:nvSpPr>
        <p:spPr>
          <a:xfrm>
            <a:off x="2201418" y="2057400"/>
            <a:ext cx="1618488" cy="3771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1" name="Google Shape;651;p39"/>
          <p:cNvSpPr/>
          <p:nvPr/>
        </p:nvSpPr>
        <p:spPr>
          <a:xfrm>
            <a:off x="2167128" y="2023110"/>
            <a:ext cx="1618488" cy="37719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2" name="Google Shape;652;p39"/>
          <p:cNvSpPr/>
          <p:nvPr/>
        </p:nvSpPr>
        <p:spPr>
          <a:xfrm>
            <a:off x="2167128" y="2023110"/>
            <a:ext cx="1618488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ДЕНЬ 2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3" name="Google Shape;653;p39"/>
          <p:cNvSpPr/>
          <p:nvPr/>
        </p:nvSpPr>
        <p:spPr>
          <a:xfrm>
            <a:off x="2167128" y="2571750"/>
            <a:ext cx="1618488" cy="480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30 cold-outreach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4" name="Google Shape;654;p39"/>
          <p:cNvSpPr/>
          <p:nvPr/>
        </p:nvSpPr>
        <p:spPr>
          <a:xfrm>
            <a:off x="2167128" y="3120390"/>
            <a:ext cx="1618488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Пишу 30 персональных сообщений: «у меня гипотеза, у вас может быть такая боль. 15 минут?» Без продажи. Только звонок.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5" name="Google Shape;655;p39"/>
          <p:cNvSpPr/>
          <p:nvPr/>
        </p:nvSpPr>
        <p:spPr>
          <a:xfrm>
            <a:off x="3888486" y="2057400"/>
            <a:ext cx="1618488" cy="3771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6" name="Google Shape;656;p39"/>
          <p:cNvSpPr/>
          <p:nvPr/>
        </p:nvSpPr>
        <p:spPr>
          <a:xfrm>
            <a:off x="3854196" y="2023110"/>
            <a:ext cx="1618488" cy="37719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7" name="Google Shape;657;p39"/>
          <p:cNvSpPr/>
          <p:nvPr/>
        </p:nvSpPr>
        <p:spPr>
          <a:xfrm>
            <a:off x="3854196" y="2023110"/>
            <a:ext cx="1618488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ДЕНЬ 3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8" name="Google Shape;658;p39"/>
          <p:cNvSpPr/>
          <p:nvPr/>
        </p:nvSpPr>
        <p:spPr>
          <a:xfrm>
            <a:off x="3854196" y="2571750"/>
            <a:ext cx="1618488" cy="480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5–8 интервью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9" name="Google Shape;659;p39"/>
          <p:cNvSpPr/>
          <p:nvPr/>
        </p:nvSpPr>
        <p:spPr>
          <a:xfrm>
            <a:off x="3854196" y="3120390"/>
            <a:ext cx="1618488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Из 30 отвечают ~5–8. Делаю звонки. Спрашиваю про прошлое: «как решали это в последний раз». Записываю транскрипты.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0" name="Google Shape;660;p39"/>
          <p:cNvSpPr/>
          <p:nvPr/>
        </p:nvSpPr>
        <p:spPr>
          <a:xfrm>
            <a:off x="5575554" y="2057400"/>
            <a:ext cx="1618488" cy="3771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1" name="Google Shape;661;p39"/>
          <p:cNvSpPr/>
          <p:nvPr/>
        </p:nvSpPr>
        <p:spPr>
          <a:xfrm>
            <a:off x="5541264" y="2023110"/>
            <a:ext cx="1618488" cy="37719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2" name="Google Shape;662;p39"/>
          <p:cNvSpPr/>
          <p:nvPr/>
        </p:nvSpPr>
        <p:spPr>
          <a:xfrm>
            <a:off x="5541264" y="2023110"/>
            <a:ext cx="1618488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ДЕНЬ 4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3" name="Google Shape;663;p39"/>
          <p:cNvSpPr/>
          <p:nvPr/>
        </p:nvSpPr>
        <p:spPr>
          <a:xfrm>
            <a:off x="5541264" y="2571750"/>
            <a:ext cx="1618488" cy="480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Прототип / no-code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4" name="Google Shape;664;p39"/>
          <p:cNvSpPr/>
          <p:nvPr/>
        </p:nvSpPr>
        <p:spPr>
          <a:xfrm>
            <a:off x="5541264" y="3120390"/>
            <a:ext cx="1618488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По данным из интервью собираю кликабельный прототип в Lovable / v0 / Bubble. Не продакшен, макет под показ.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5" name="Google Shape;665;p39"/>
          <p:cNvSpPr/>
          <p:nvPr/>
        </p:nvSpPr>
        <p:spPr>
          <a:xfrm>
            <a:off x="7262622" y="2057400"/>
            <a:ext cx="1618488" cy="3771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6" name="Google Shape;666;p39"/>
          <p:cNvSpPr/>
          <p:nvPr/>
        </p:nvSpPr>
        <p:spPr>
          <a:xfrm>
            <a:off x="7228332" y="2023110"/>
            <a:ext cx="1618488" cy="37719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7" name="Google Shape;667;p39"/>
          <p:cNvSpPr/>
          <p:nvPr/>
        </p:nvSpPr>
        <p:spPr>
          <a:xfrm>
            <a:off x="7228332" y="2023110"/>
            <a:ext cx="1618488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ДЕНЬ 5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8" name="Google Shape;668;p39"/>
          <p:cNvSpPr/>
          <p:nvPr/>
        </p:nvSpPr>
        <p:spPr>
          <a:xfrm>
            <a:off x="7228332" y="2571750"/>
            <a:ext cx="1618488" cy="480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Демо → LOI / договор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9" name="Google Shape;669;p39"/>
          <p:cNvSpPr/>
          <p:nvPr/>
        </p:nvSpPr>
        <p:spPr>
          <a:xfrm>
            <a:off x="7228332" y="3120390"/>
            <a:ext cx="1618488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Показываю прототип тем 3–5, кто согласился на интервью. 1–2 скажут «возьму, когда заработает». Вот ваш первый договор.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70" name="Google Shape;670;p39"/>
          <p:cNvSpPr/>
          <p:nvPr/>
        </p:nvSpPr>
        <p:spPr>
          <a:xfrm>
            <a:off x="480060" y="4491990"/>
            <a:ext cx="8229600" cy="30861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71" name="Google Shape;671;p39"/>
          <p:cNvSpPr/>
          <p:nvPr/>
        </p:nvSpPr>
        <p:spPr>
          <a:xfrm>
            <a:off x="617220" y="4491990"/>
            <a:ext cx="7886700" cy="3086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К ПЯТНИЦЕ  ·  </a:t>
            </a:r>
            <a:r>
              <a:rPr i="1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Либо 1–2 LOI / готовых платить. Либо чёткое «эта идея не та». Никакой потери 6 месяцев на код.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72" name="Google Shape;672;p39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25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73" name="Google Shape;673;p39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3D"/>
        </a:solidFill>
      </p:bgPr>
    </p:bg>
    <p:spTree>
      <p:nvGrpSpPr>
        <p:cNvPr id="678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40"/>
          <p:cNvSpPr/>
          <p:nvPr/>
        </p:nvSpPr>
        <p:spPr>
          <a:xfrm>
            <a:off x="7797546" y="205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0" name="Google Shape;680;p40"/>
          <p:cNvSpPr/>
          <p:nvPr/>
        </p:nvSpPr>
        <p:spPr>
          <a:xfrm>
            <a:off x="7807833" y="102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1" name="Google Shape;681;p40"/>
          <p:cNvSpPr/>
          <p:nvPr/>
        </p:nvSpPr>
        <p:spPr>
          <a:xfrm>
            <a:off x="7818120" y="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2" name="Google Shape;682;p40"/>
          <p:cNvSpPr/>
          <p:nvPr/>
        </p:nvSpPr>
        <p:spPr>
          <a:xfrm>
            <a:off x="8209026" y="205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3" name="Google Shape;683;p40"/>
          <p:cNvSpPr/>
          <p:nvPr/>
        </p:nvSpPr>
        <p:spPr>
          <a:xfrm>
            <a:off x="8219313" y="102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4" name="Google Shape;684;p40"/>
          <p:cNvSpPr/>
          <p:nvPr/>
        </p:nvSpPr>
        <p:spPr>
          <a:xfrm>
            <a:off x="8229600" y="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5" name="Google Shape;685;p40"/>
          <p:cNvSpPr/>
          <p:nvPr/>
        </p:nvSpPr>
        <p:spPr>
          <a:xfrm>
            <a:off x="8620506" y="205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6" name="Google Shape;686;p40"/>
          <p:cNvSpPr/>
          <p:nvPr/>
        </p:nvSpPr>
        <p:spPr>
          <a:xfrm>
            <a:off x="8630793" y="102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7" name="Google Shape;687;p40"/>
          <p:cNvSpPr/>
          <p:nvPr/>
        </p:nvSpPr>
        <p:spPr>
          <a:xfrm>
            <a:off x="8641080" y="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8" name="Google Shape;688;p40"/>
          <p:cNvSpPr/>
          <p:nvPr/>
        </p:nvSpPr>
        <p:spPr>
          <a:xfrm>
            <a:off x="7386066" y="4320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9" name="Google Shape;689;p40"/>
          <p:cNvSpPr/>
          <p:nvPr/>
        </p:nvSpPr>
        <p:spPr>
          <a:xfrm>
            <a:off x="7396353" y="4217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0" name="Google Shape;690;p40"/>
          <p:cNvSpPr/>
          <p:nvPr/>
        </p:nvSpPr>
        <p:spPr>
          <a:xfrm>
            <a:off x="7406640" y="41148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1" name="Google Shape;691;p40"/>
          <p:cNvSpPr/>
          <p:nvPr/>
        </p:nvSpPr>
        <p:spPr>
          <a:xfrm>
            <a:off x="7797546" y="4320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2" name="Google Shape;692;p40"/>
          <p:cNvSpPr/>
          <p:nvPr/>
        </p:nvSpPr>
        <p:spPr>
          <a:xfrm>
            <a:off x="7807833" y="4217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3" name="Google Shape;693;p40"/>
          <p:cNvSpPr/>
          <p:nvPr/>
        </p:nvSpPr>
        <p:spPr>
          <a:xfrm>
            <a:off x="7818120" y="41148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4" name="Google Shape;694;p40"/>
          <p:cNvSpPr/>
          <p:nvPr/>
        </p:nvSpPr>
        <p:spPr>
          <a:xfrm>
            <a:off x="8209026" y="4320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5" name="Google Shape;695;p40"/>
          <p:cNvSpPr/>
          <p:nvPr/>
        </p:nvSpPr>
        <p:spPr>
          <a:xfrm>
            <a:off x="8219313" y="4217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6" name="Google Shape;696;p40"/>
          <p:cNvSpPr/>
          <p:nvPr/>
        </p:nvSpPr>
        <p:spPr>
          <a:xfrm>
            <a:off x="8229600" y="41148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7" name="Google Shape;697;p40"/>
          <p:cNvSpPr/>
          <p:nvPr/>
        </p:nvSpPr>
        <p:spPr>
          <a:xfrm>
            <a:off x="8620506" y="4320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8" name="Google Shape;698;p40"/>
          <p:cNvSpPr/>
          <p:nvPr/>
        </p:nvSpPr>
        <p:spPr>
          <a:xfrm>
            <a:off x="8630793" y="4217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99" name="Google Shape;699;p40"/>
          <p:cNvSpPr/>
          <p:nvPr/>
        </p:nvSpPr>
        <p:spPr>
          <a:xfrm>
            <a:off x="8641080" y="41148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0" name="Google Shape;700;p40"/>
          <p:cNvSpPr/>
          <p:nvPr/>
        </p:nvSpPr>
        <p:spPr>
          <a:xfrm>
            <a:off x="7386066" y="8435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1" name="Google Shape;701;p40"/>
          <p:cNvSpPr/>
          <p:nvPr/>
        </p:nvSpPr>
        <p:spPr>
          <a:xfrm>
            <a:off x="7396353" y="8332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2" name="Google Shape;702;p40"/>
          <p:cNvSpPr/>
          <p:nvPr/>
        </p:nvSpPr>
        <p:spPr>
          <a:xfrm>
            <a:off x="7406640" y="82296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3" name="Google Shape;703;p40"/>
          <p:cNvSpPr/>
          <p:nvPr/>
        </p:nvSpPr>
        <p:spPr>
          <a:xfrm>
            <a:off x="7797546" y="8435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4" name="Google Shape;704;p40"/>
          <p:cNvSpPr/>
          <p:nvPr/>
        </p:nvSpPr>
        <p:spPr>
          <a:xfrm>
            <a:off x="7807833" y="8332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5" name="Google Shape;705;p40"/>
          <p:cNvSpPr/>
          <p:nvPr/>
        </p:nvSpPr>
        <p:spPr>
          <a:xfrm>
            <a:off x="7818120" y="82296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6" name="Google Shape;706;p40"/>
          <p:cNvSpPr/>
          <p:nvPr/>
        </p:nvSpPr>
        <p:spPr>
          <a:xfrm>
            <a:off x="8209026" y="8435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7" name="Google Shape;707;p40"/>
          <p:cNvSpPr/>
          <p:nvPr/>
        </p:nvSpPr>
        <p:spPr>
          <a:xfrm>
            <a:off x="8219313" y="8332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8" name="Google Shape;708;p40"/>
          <p:cNvSpPr/>
          <p:nvPr/>
        </p:nvSpPr>
        <p:spPr>
          <a:xfrm>
            <a:off x="8229600" y="82296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9" name="Google Shape;709;p40"/>
          <p:cNvSpPr/>
          <p:nvPr/>
        </p:nvSpPr>
        <p:spPr>
          <a:xfrm>
            <a:off x="8620506" y="8435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0" name="Google Shape;710;p40"/>
          <p:cNvSpPr/>
          <p:nvPr/>
        </p:nvSpPr>
        <p:spPr>
          <a:xfrm>
            <a:off x="8630793" y="8332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1" name="Google Shape;711;p40"/>
          <p:cNvSpPr/>
          <p:nvPr/>
        </p:nvSpPr>
        <p:spPr>
          <a:xfrm>
            <a:off x="8641080" y="82296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2" name="Google Shape;712;p40"/>
          <p:cNvSpPr/>
          <p:nvPr/>
        </p:nvSpPr>
        <p:spPr>
          <a:xfrm>
            <a:off x="7797546" y="125501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3" name="Google Shape;713;p40"/>
          <p:cNvSpPr/>
          <p:nvPr/>
        </p:nvSpPr>
        <p:spPr>
          <a:xfrm>
            <a:off x="7807833" y="124472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4" name="Google Shape;714;p40"/>
          <p:cNvSpPr/>
          <p:nvPr/>
        </p:nvSpPr>
        <p:spPr>
          <a:xfrm>
            <a:off x="7818120" y="123444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5" name="Google Shape;715;p40"/>
          <p:cNvSpPr/>
          <p:nvPr/>
        </p:nvSpPr>
        <p:spPr>
          <a:xfrm>
            <a:off x="8209026" y="125501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6" name="Google Shape;716;p40"/>
          <p:cNvSpPr/>
          <p:nvPr/>
        </p:nvSpPr>
        <p:spPr>
          <a:xfrm>
            <a:off x="8219313" y="124472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7" name="Google Shape;717;p40"/>
          <p:cNvSpPr/>
          <p:nvPr/>
        </p:nvSpPr>
        <p:spPr>
          <a:xfrm>
            <a:off x="8229600" y="1234440"/>
            <a:ext cx="411480" cy="41148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8" name="Google Shape;718;p40"/>
          <p:cNvSpPr/>
          <p:nvPr/>
        </p:nvSpPr>
        <p:spPr>
          <a:xfrm>
            <a:off x="-10973" y="4708702"/>
            <a:ext cx="219456" cy="219456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40"/>
          <p:cNvSpPr/>
          <p:nvPr/>
        </p:nvSpPr>
        <p:spPr>
          <a:xfrm>
            <a:off x="-5486" y="4703216"/>
            <a:ext cx="219456" cy="219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40"/>
          <p:cNvSpPr/>
          <p:nvPr/>
        </p:nvSpPr>
        <p:spPr>
          <a:xfrm>
            <a:off x="0" y="4697730"/>
            <a:ext cx="219456" cy="219456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1" name="Google Shape;721;p40"/>
          <p:cNvSpPr/>
          <p:nvPr/>
        </p:nvSpPr>
        <p:spPr>
          <a:xfrm>
            <a:off x="208483" y="4708702"/>
            <a:ext cx="219456" cy="219456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22" name="Google Shape;722;p40"/>
          <p:cNvSpPr/>
          <p:nvPr/>
        </p:nvSpPr>
        <p:spPr>
          <a:xfrm>
            <a:off x="213970" y="4703216"/>
            <a:ext cx="219456" cy="219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23" name="Google Shape;723;p40"/>
          <p:cNvSpPr/>
          <p:nvPr/>
        </p:nvSpPr>
        <p:spPr>
          <a:xfrm>
            <a:off x="219456" y="4697730"/>
            <a:ext cx="219456" cy="219456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24" name="Google Shape;724;p40"/>
          <p:cNvSpPr/>
          <p:nvPr/>
        </p:nvSpPr>
        <p:spPr>
          <a:xfrm>
            <a:off x="427939" y="4708702"/>
            <a:ext cx="219456" cy="219456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25" name="Google Shape;725;p40"/>
          <p:cNvSpPr/>
          <p:nvPr/>
        </p:nvSpPr>
        <p:spPr>
          <a:xfrm>
            <a:off x="433426" y="4703216"/>
            <a:ext cx="219456" cy="219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26" name="Google Shape;726;p40"/>
          <p:cNvSpPr/>
          <p:nvPr/>
        </p:nvSpPr>
        <p:spPr>
          <a:xfrm>
            <a:off x="438912" y="4697730"/>
            <a:ext cx="219456" cy="219456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27" name="Google Shape;727;p40"/>
          <p:cNvSpPr/>
          <p:nvPr/>
        </p:nvSpPr>
        <p:spPr>
          <a:xfrm>
            <a:off x="-10973" y="4928159"/>
            <a:ext cx="219456" cy="219456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8" name="Google Shape;728;p40"/>
          <p:cNvSpPr/>
          <p:nvPr/>
        </p:nvSpPr>
        <p:spPr>
          <a:xfrm>
            <a:off x="-5486" y="4922672"/>
            <a:ext cx="219456" cy="219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9" name="Google Shape;729;p40"/>
          <p:cNvSpPr/>
          <p:nvPr/>
        </p:nvSpPr>
        <p:spPr>
          <a:xfrm>
            <a:off x="0" y="4917186"/>
            <a:ext cx="219456" cy="219456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0" name="Google Shape;730;p40"/>
          <p:cNvSpPr/>
          <p:nvPr/>
        </p:nvSpPr>
        <p:spPr>
          <a:xfrm>
            <a:off x="208483" y="4928159"/>
            <a:ext cx="219456" cy="219456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1" name="Google Shape;731;p40"/>
          <p:cNvSpPr/>
          <p:nvPr/>
        </p:nvSpPr>
        <p:spPr>
          <a:xfrm>
            <a:off x="213970" y="4922672"/>
            <a:ext cx="219456" cy="219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2" name="Google Shape;732;p40"/>
          <p:cNvSpPr/>
          <p:nvPr/>
        </p:nvSpPr>
        <p:spPr>
          <a:xfrm>
            <a:off x="219456" y="4917186"/>
            <a:ext cx="219456" cy="219456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3" name="Google Shape;733;p40"/>
          <p:cNvSpPr/>
          <p:nvPr/>
        </p:nvSpPr>
        <p:spPr>
          <a:xfrm>
            <a:off x="427939" y="4928159"/>
            <a:ext cx="219456" cy="219456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4" name="Google Shape;734;p40"/>
          <p:cNvSpPr/>
          <p:nvPr/>
        </p:nvSpPr>
        <p:spPr>
          <a:xfrm>
            <a:off x="433426" y="4922672"/>
            <a:ext cx="219456" cy="219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5" name="Google Shape;735;p40"/>
          <p:cNvSpPr/>
          <p:nvPr/>
        </p:nvSpPr>
        <p:spPr>
          <a:xfrm>
            <a:off x="438912" y="4917186"/>
            <a:ext cx="219456" cy="219456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6" name="Google Shape;736;p40"/>
          <p:cNvSpPr/>
          <p:nvPr/>
        </p:nvSpPr>
        <p:spPr>
          <a:xfrm>
            <a:off x="647396" y="4928159"/>
            <a:ext cx="219456" cy="219456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7" name="Google Shape;737;p40"/>
          <p:cNvSpPr/>
          <p:nvPr/>
        </p:nvSpPr>
        <p:spPr>
          <a:xfrm>
            <a:off x="652882" y="4922672"/>
            <a:ext cx="219456" cy="219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8" name="Google Shape;738;p40"/>
          <p:cNvSpPr/>
          <p:nvPr/>
        </p:nvSpPr>
        <p:spPr>
          <a:xfrm>
            <a:off x="658368" y="4917186"/>
            <a:ext cx="219456" cy="219456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9" name="Google Shape;739;p40"/>
          <p:cNvSpPr/>
          <p:nvPr/>
        </p:nvSpPr>
        <p:spPr>
          <a:xfrm>
            <a:off x="208483" y="5147615"/>
            <a:ext cx="219456" cy="219456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40"/>
          <p:cNvSpPr/>
          <p:nvPr/>
        </p:nvSpPr>
        <p:spPr>
          <a:xfrm>
            <a:off x="213970" y="5142128"/>
            <a:ext cx="219456" cy="219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1" name="Google Shape;741;p40"/>
          <p:cNvSpPr/>
          <p:nvPr/>
        </p:nvSpPr>
        <p:spPr>
          <a:xfrm>
            <a:off x="219456" y="5136642"/>
            <a:ext cx="219456" cy="219456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40"/>
          <p:cNvSpPr/>
          <p:nvPr/>
        </p:nvSpPr>
        <p:spPr>
          <a:xfrm>
            <a:off x="427939" y="5147615"/>
            <a:ext cx="219456" cy="219456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3" name="Google Shape;743;p40"/>
          <p:cNvSpPr/>
          <p:nvPr/>
        </p:nvSpPr>
        <p:spPr>
          <a:xfrm>
            <a:off x="433426" y="5142128"/>
            <a:ext cx="219456" cy="219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4" name="Google Shape;744;p40"/>
          <p:cNvSpPr/>
          <p:nvPr/>
        </p:nvSpPr>
        <p:spPr>
          <a:xfrm>
            <a:off x="438912" y="5136642"/>
            <a:ext cx="219456" cy="219456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5" name="Google Shape;745;p40"/>
          <p:cNvSpPr/>
          <p:nvPr/>
        </p:nvSpPr>
        <p:spPr>
          <a:xfrm>
            <a:off x="480060" y="548640"/>
            <a:ext cx="75438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ОДИН СОВЕТ НА ВСЁ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46" name="Google Shape;746;p40"/>
          <p:cNvSpPr/>
          <p:nvPr/>
        </p:nvSpPr>
        <p:spPr>
          <a:xfrm>
            <a:off x="480060" y="116586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200"/>
              <a:buFont typeface="Calibri"/>
              <a:buNone/>
            </a:pPr>
            <a:r>
              <a:rPr b="1" i="0" lang="en" sz="3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У вас 5 дней хакатона.</a:t>
            </a:r>
            <a:endParaRPr i="0" sz="3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47" name="Google Shape;747;p40"/>
          <p:cNvSpPr/>
          <p:nvPr/>
        </p:nvSpPr>
        <p:spPr>
          <a:xfrm>
            <a:off x="411480" y="1954530"/>
            <a:ext cx="3771900" cy="6515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48" name="Google Shape;748;p40"/>
          <p:cNvSpPr/>
          <p:nvPr/>
        </p:nvSpPr>
        <p:spPr>
          <a:xfrm>
            <a:off x="514350" y="1954530"/>
            <a:ext cx="3634740" cy="651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900"/>
              <a:buFont typeface="Calibri"/>
              <a:buNone/>
            </a:pPr>
            <a:r>
              <a:rPr b="1" i="0" lang="en" sz="29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Не пишите код.</a:t>
            </a:r>
            <a:endParaRPr i="0" sz="2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49" name="Google Shape;749;p40"/>
          <p:cNvSpPr/>
          <p:nvPr/>
        </p:nvSpPr>
        <p:spPr>
          <a:xfrm>
            <a:off x="480060" y="27432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200"/>
              <a:buFont typeface="Calibri"/>
              <a:buNone/>
            </a:pPr>
            <a:r>
              <a:rPr b="1" i="1" lang="en" sz="3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Сделайте 20 интервью.</a:t>
            </a:r>
            <a:endParaRPr i="0" sz="3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50" name="Google Shape;750;p40"/>
          <p:cNvSpPr/>
          <p:nvPr/>
        </p:nvSpPr>
        <p:spPr>
          <a:xfrm>
            <a:off x="480060" y="3771900"/>
            <a:ext cx="78867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Через 5 дней у вас либо 1–2 подписанных LOI, либо чёткое «эта идея не та».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51" name="Google Shape;751;p40"/>
          <p:cNvSpPr/>
          <p:nvPr/>
        </p:nvSpPr>
        <p:spPr>
          <a:xfrm>
            <a:off x="480060" y="4149090"/>
            <a:ext cx="78867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Оба исхода в 100 раз ценнее, чем недописанный MVP без покупателей.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52" name="Google Shape;752;p40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26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57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41"/>
          <p:cNvSpPr/>
          <p:nvPr/>
        </p:nvSpPr>
        <p:spPr>
          <a:xfrm>
            <a:off x="480060" y="37719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ПОСЛЕ ЛЕКЦИИ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59" name="Google Shape;759;p41"/>
          <p:cNvSpPr/>
          <p:nvPr/>
        </p:nvSpPr>
        <p:spPr>
          <a:xfrm>
            <a:off x="480060" y="65151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000"/>
              <a:buFont typeface="Calibri"/>
              <a:buNone/>
            </a:pPr>
            <a:r>
              <a:rPr b="1" i="0" lang="en" sz="3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Что </a:t>
            </a:r>
            <a:r>
              <a:rPr b="1" i="0" lang="en" sz="30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почитать дальше.</a:t>
            </a:r>
            <a:endParaRPr i="0" sz="3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0" name="Google Shape;760;p41"/>
          <p:cNvSpPr/>
          <p:nvPr/>
        </p:nvSpPr>
        <p:spPr>
          <a:xfrm>
            <a:off x="480060" y="13716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Calibri"/>
              <a:buNone/>
            </a:pPr>
            <a:r>
              <a:rPr i="1" lang="en" sz="12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Где 30 минут лекции не хватит, идите туда.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1" name="Google Shape;761;p41"/>
          <p:cNvSpPr/>
          <p:nvPr/>
        </p:nvSpPr>
        <p:spPr>
          <a:xfrm>
            <a:off x="480060" y="1817370"/>
            <a:ext cx="4114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JTBD-ИНТЕРВЬЮ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«The Mom Test» — Rob Fitzpatrick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</a:t>
            </a: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Короткая книга про то, как разговаривать с клиентами без ложных подтверждений.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2" name="Google Shape;762;p41"/>
          <p:cNvSpPr/>
          <p:nvPr/>
        </p:nvSpPr>
        <p:spPr>
          <a:xfrm>
            <a:off x="4732020" y="1817370"/>
            <a:ext cx="4114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GO-TO-MARKET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«Founding Sales» — Pete Kazanjy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Как фаундер делает первые продажи сам. Бесплатно онлайн.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3" name="Google Shape;763;p41"/>
          <p:cNvSpPr/>
          <p:nvPr/>
        </p:nvSpPr>
        <p:spPr>
          <a:xfrm>
            <a:off x="480060" y="2743200"/>
            <a:ext cx="4114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ПОЗИЦИОНИРОВАНИЕ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«Obviously Awesome» — April Dunford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</a:t>
            </a: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Позиционирование и выбор сегмента. Лучший B2B-чек-лист.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4" name="Google Shape;764;p41"/>
          <p:cNvSpPr/>
          <p:nvPr/>
        </p:nvSpPr>
        <p:spPr>
          <a:xfrm>
            <a:off x="4732020" y="2743200"/>
            <a:ext cx="4114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МЕТРИКИ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SaaStr blog + ChartMogul benchmarks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Что считать на каждом этапе. Реальные бенчмарки от B2B SaaS.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5" name="Google Shape;765;p41"/>
          <p:cNvSpPr/>
          <p:nvPr/>
        </p:nvSpPr>
        <p:spPr>
          <a:xfrm>
            <a:off x="480060" y="3669030"/>
            <a:ext cx="4114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ДИСКАВЕРИ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«Continuous Discovery Habits» — Teresa Torres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Как встроить customer discovery в команду на постоянку.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6" name="Google Shape;766;p41"/>
          <p:cNvSpPr/>
          <p:nvPr/>
        </p:nvSpPr>
        <p:spPr>
          <a:xfrm>
            <a:off x="4732020" y="3669030"/>
            <a:ext cx="4114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800"/>
              <a:buFont typeface="Calibri"/>
              <a:buNone/>
            </a:pPr>
            <a:r>
              <a:rPr b="1" i="0" lang="en" sz="8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РЕАЛИЯ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«The Hard Thing About Hard Things» — Ben Horowitz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9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Когда становится тяжело, а это будет точно. Уроки от a16z.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7" name="Google Shape;767;p41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27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41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73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42"/>
          <p:cNvSpPr/>
          <p:nvPr/>
        </p:nvSpPr>
        <p:spPr>
          <a:xfrm>
            <a:off x="-17145" y="171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5" name="Google Shape;775;p42"/>
          <p:cNvSpPr/>
          <p:nvPr/>
        </p:nvSpPr>
        <p:spPr>
          <a:xfrm>
            <a:off x="-8572" y="85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42"/>
          <p:cNvSpPr/>
          <p:nvPr/>
        </p:nvSpPr>
        <p:spPr>
          <a:xfrm>
            <a:off x="0" y="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7" name="Google Shape;777;p42"/>
          <p:cNvSpPr/>
          <p:nvPr/>
        </p:nvSpPr>
        <p:spPr>
          <a:xfrm>
            <a:off x="325755" y="171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8" name="Google Shape;778;p42"/>
          <p:cNvSpPr/>
          <p:nvPr/>
        </p:nvSpPr>
        <p:spPr>
          <a:xfrm>
            <a:off x="334327" y="85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9" name="Google Shape;779;p42"/>
          <p:cNvSpPr/>
          <p:nvPr/>
        </p:nvSpPr>
        <p:spPr>
          <a:xfrm>
            <a:off x="342900" y="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0" name="Google Shape;780;p42"/>
          <p:cNvSpPr/>
          <p:nvPr/>
        </p:nvSpPr>
        <p:spPr>
          <a:xfrm>
            <a:off x="668655" y="171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1" name="Google Shape;781;p42"/>
          <p:cNvSpPr/>
          <p:nvPr/>
        </p:nvSpPr>
        <p:spPr>
          <a:xfrm>
            <a:off x="677228" y="85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2" name="Google Shape;782;p42"/>
          <p:cNvSpPr/>
          <p:nvPr/>
        </p:nvSpPr>
        <p:spPr>
          <a:xfrm>
            <a:off x="685800" y="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3" name="Google Shape;783;p42"/>
          <p:cNvSpPr/>
          <p:nvPr/>
        </p:nvSpPr>
        <p:spPr>
          <a:xfrm>
            <a:off x="-17145" y="3600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4" name="Google Shape;784;p42"/>
          <p:cNvSpPr/>
          <p:nvPr/>
        </p:nvSpPr>
        <p:spPr>
          <a:xfrm>
            <a:off x="-8572" y="3514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5" name="Google Shape;785;p42"/>
          <p:cNvSpPr/>
          <p:nvPr/>
        </p:nvSpPr>
        <p:spPr>
          <a:xfrm>
            <a:off x="0" y="3429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6" name="Google Shape;786;p42"/>
          <p:cNvSpPr/>
          <p:nvPr/>
        </p:nvSpPr>
        <p:spPr>
          <a:xfrm>
            <a:off x="325755" y="3600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7" name="Google Shape;787;p42"/>
          <p:cNvSpPr/>
          <p:nvPr/>
        </p:nvSpPr>
        <p:spPr>
          <a:xfrm>
            <a:off x="334327" y="3514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8" name="Google Shape;788;p42"/>
          <p:cNvSpPr/>
          <p:nvPr/>
        </p:nvSpPr>
        <p:spPr>
          <a:xfrm>
            <a:off x="342900" y="3429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9" name="Google Shape;789;p42"/>
          <p:cNvSpPr/>
          <p:nvPr/>
        </p:nvSpPr>
        <p:spPr>
          <a:xfrm>
            <a:off x="668655" y="3600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42"/>
          <p:cNvSpPr/>
          <p:nvPr/>
        </p:nvSpPr>
        <p:spPr>
          <a:xfrm>
            <a:off x="677228" y="3514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1" name="Google Shape;791;p42"/>
          <p:cNvSpPr/>
          <p:nvPr/>
        </p:nvSpPr>
        <p:spPr>
          <a:xfrm>
            <a:off x="685800" y="3429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p42"/>
          <p:cNvSpPr/>
          <p:nvPr/>
        </p:nvSpPr>
        <p:spPr>
          <a:xfrm>
            <a:off x="1011555" y="3600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3" name="Google Shape;793;p42"/>
          <p:cNvSpPr/>
          <p:nvPr/>
        </p:nvSpPr>
        <p:spPr>
          <a:xfrm>
            <a:off x="1020128" y="3514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4" name="Google Shape;794;p42"/>
          <p:cNvSpPr/>
          <p:nvPr/>
        </p:nvSpPr>
        <p:spPr>
          <a:xfrm>
            <a:off x="1028700" y="3429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5" name="Google Shape;795;p42"/>
          <p:cNvSpPr/>
          <p:nvPr/>
        </p:nvSpPr>
        <p:spPr>
          <a:xfrm>
            <a:off x="325755" y="7029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6" name="Google Shape;796;p42"/>
          <p:cNvSpPr/>
          <p:nvPr/>
        </p:nvSpPr>
        <p:spPr>
          <a:xfrm>
            <a:off x="334327" y="6943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7" name="Google Shape;797;p42"/>
          <p:cNvSpPr/>
          <p:nvPr/>
        </p:nvSpPr>
        <p:spPr>
          <a:xfrm>
            <a:off x="342900" y="6858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42"/>
          <p:cNvSpPr/>
          <p:nvPr/>
        </p:nvSpPr>
        <p:spPr>
          <a:xfrm>
            <a:off x="668655" y="7029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9" name="Google Shape;799;p42"/>
          <p:cNvSpPr/>
          <p:nvPr/>
        </p:nvSpPr>
        <p:spPr>
          <a:xfrm>
            <a:off x="677228" y="6943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42"/>
          <p:cNvSpPr/>
          <p:nvPr/>
        </p:nvSpPr>
        <p:spPr>
          <a:xfrm>
            <a:off x="685800" y="6858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1" name="Google Shape;801;p42"/>
          <p:cNvSpPr/>
          <p:nvPr/>
        </p:nvSpPr>
        <p:spPr>
          <a:xfrm>
            <a:off x="1011555" y="7029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2" name="Google Shape;802;p42"/>
          <p:cNvSpPr/>
          <p:nvPr/>
        </p:nvSpPr>
        <p:spPr>
          <a:xfrm>
            <a:off x="1020128" y="6943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3" name="Google Shape;803;p42"/>
          <p:cNvSpPr/>
          <p:nvPr/>
        </p:nvSpPr>
        <p:spPr>
          <a:xfrm>
            <a:off x="1028700" y="6858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4" name="Google Shape;804;p42"/>
          <p:cNvSpPr/>
          <p:nvPr/>
        </p:nvSpPr>
        <p:spPr>
          <a:xfrm>
            <a:off x="1354455" y="7029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42"/>
          <p:cNvSpPr/>
          <p:nvPr/>
        </p:nvSpPr>
        <p:spPr>
          <a:xfrm>
            <a:off x="1363028" y="6943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6" name="Google Shape;806;p42"/>
          <p:cNvSpPr/>
          <p:nvPr/>
        </p:nvSpPr>
        <p:spPr>
          <a:xfrm>
            <a:off x="1371600" y="6858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7" name="Google Shape;807;p42"/>
          <p:cNvSpPr/>
          <p:nvPr/>
        </p:nvSpPr>
        <p:spPr>
          <a:xfrm>
            <a:off x="325755" y="10458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42"/>
          <p:cNvSpPr/>
          <p:nvPr/>
        </p:nvSpPr>
        <p:spPr>
          <a:xfrm>
            <a:off x="334327" y="10372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9" name="Google Shape;809;p42"/>
          <p:cNvSpPr/>
          <p:nvPr/>
        </p:nvSpPr>
        <p:spPr>
          <a:xfrm>
            <a:off x="342900" y="10287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42"/>
          <p:cNvSpPr/>
          <p:nvPr/>
        </p:nvSpPr>
        <p:spPr>
          <a:xfrm>
            <a:off x="668655" y="10458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1" name="Google Shape;811;p42"/>
          <p:cNvSpPr/>
          <p:nvPr/>
        </p:nvSpPr>
        <p:spPr>
          <a:xfrm>
            <a:off x="677228" y="10372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2" name="Google Shape;812;p42"/>
          <p:cNvSpPr/>
          <p:nvPr/>
        </p:nvSpPr>
        <p:spPr>
          <a:xfrm>
            <a:off x="685800" y="10287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3" name="Google Shape;813;p42"/>
          <p:cNvSpPr/>
          <p:nvPr/>
        </p:nvSpPr>
        <p:spPr>
          <a:xfrm>
            <a:off x="1011555" y="10458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4" name="Google Shape;814;p42"/>
          <p:cNvSpPr/>
          <p:nvPr/>
        </p:nvSpPr>
        <p:spPr>
          <a:xfrm>
            <a:off x="1020128" y="10372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5" name="Google Shape;815;p42"/>
          <p:cNvSpPr/>
          <p:nvPr/>
        </p:nvSpPr>
        <p:spPr>
          <a:xfrm>
            <a:off x="1028700" y="10287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6" name="Google Shape;816;p42"/>
          <p:cNvSpPr/>
          <p:nvPr/>
        </p:nvSpPr>
        <p:spPr>
          <a:xfrm>
            <a:off x="1354455" y="10458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7" name="Google Shape;817;p42"/>
          <p:cNvSpPr/>
          <p:nvPr/>
        </p:nvSpPr>
        <p:spPr>
          <a:xfrm>
            <a:off x="1363028" y="10372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8" name="Google Shape;818;p42"/>
          <p:cNvSpPr/>
          <p:nvPr/>
        </p:nvSpPr>
        <p:spPr>
          <a:xfrm>
            <a:off x="1371600" y="10287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9" name="Google Shape;819;p42"/>
          <p:cNvSpPr/>
          <p:nvPr/>
        </p:nvSpPr>
        <p:spPr>
          <a:xfrm>
            <a:off x="1697355" y="10458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0" name="Google Shape;820;p42"/>
          <p:cNvSpPr/>
          <p:nvPr/>
        </p:nvSpPr>
        <p:spPr>
          <a:xfrm>
            <a:off x="1705928" y="10372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42"/>
          <p:cNvSpPr/>
          <p:nvPr/>
        </p:nvSpPr>
        <p:spPr>
          <a:xfrm>
            <a:off x="1714500" y="10287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2" name="Google Shape;822;p42"/>
          <p:cNvSpPr/>
          <p:nvPr/>
        </p:nvSpPr>
        <p:spPr>
          <a:xfrm>
            <a:off x="668655" y="13887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3" name="Google Shape;823;p42"/>
          <p:cNvSpPr/>
          <p:nvPr/>
        </p:nvSpPr>
        <p:spPr>
          <a:xfrm>
            <a:off x="677228" y="13801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42"/>
          <p:cNvSpPr/>
          <p:nvPr/>
        </p:nvSpPr>
        <p:spPr>
          <a:xfrm>
            <a:off x="685800" y="13716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5" name="Google Shape;825;p42"/>
          <p:cNvSpPr/>
          <p:nvPr/>
        </p:nvSpPr>
        <p:spPr>
          <a:xfrm>
            <a:off x="1011555" y="13887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6" name="Google Shape;826;p42"/>
          <p:cNvSpPr/>
          <p:nvPr/>
        </p:nvSpPr>
        <p:spPr>
          <a:xfrm>
            <a:off x="1020128" y="13801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42"/>
          <p:cNvSpPr/>
          <p:nvPr/>
        </p:nvSpPr>
        <p:spPr>
          <a:xfrm>
            <a:off x="1028700" y="13716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8" name="Google Shape;828;p42"/>
          <p:cNvSpPr/>
          <p:nvPr/>
        </p:nvSpPr>
        <p:spPr>
          <a:xfrm>
            <a:off x="1354455" y="13887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9" name="Google Shape;829;p42"/>
          <p:cNvSpPr/>
          <p:nvPr/>
        </p:nvSpPr>
        <p:spPr>
          <a:xfrm>
            <a:off x="1363028" y="13801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0" name="Google Shape;830;p42"/>
          <p:cNvSpPr/>
          <p:nvPr/>
        </p:nvSpPr>
        <p:spPr>
          <a:xfrm>
            <a:off x="1371600" y="13716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1" name="Google Shape;831;p42"/>
          <p:cNvSpPr/>
          <p:nvPr/>
        </p:nvSpPr>
        <p:spPr>
          <a:xfrm>
            <a:off x="1697355" y="13887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2" name="Google Shape;832;p42"/>
          <p:cNvSpPr/>
          <p:nvPr/>
        </p:nvSpPr>
        <p:spPr>
          <a:xfrm>
            <a:off x="1705928" y="13801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42"/>
          <p:cNvSpPr/>
          <p:nvPr/>
        </p:nvSpPr>
        <p:spPr>
          <a:xfrm>
            <a:off x="1714500" y="13716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4" name="Google Shape;834;p42"/>
          <p:cNvSpPr/>
          <p:nvPr/>
        </p:nvSpPr>
        <p:spPr>
          <a:xfrm>
            <a:off x="2040255" y="13887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5" name="Google Shape;835;p42"/>
          <p:cNvSpPr/>
          <p:nvPr/>
        </p:nvSpPr>
        <p:spPr>
          <a:xfrm>
            <a:off x="2048828" y="13801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6" name="Google Shape;836;p42"/>
          <p:cNvSpPr/>
          <p:nvPr/>
        </p:nvSpPr>
        <p:spPr>
          <a:xfrm>
            <a:off x="2057400" y="13716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7" name="Google Shape;837;p42"/>
          <p:cNvSpPr/>
          <p:nvPr/>
        </p:nvSpPr>
        <p:spPr>
          <a:xfrm>
            <a:off x="1011555" y="17316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42"/>
          <p:cNvSpPr/>
          <p:nvPr/>
        </p:nvSpPr>
        <p:spPr>
          <a:xfrm>
            <a:off x="1020128" y="17230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9" name="Google Shape;839;p42"/>
          <p:cNvSpPr/>
          <p:nvPr/>
        </p:nvSpPr>
        <p:spPr>
          <a:xfrm>
            <a:off x="1028700" y="17145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0" name="Google Shape;840;p42"/>
          <p:cNvSpPr/>
          <p:nvPr/>
        </p:nvSpPr>
        <p:spPr>
          <a:xfrm>
            <a:off x="1354455" y="17316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1" name="Google Shape;841;p42"/>
          <p:cNvSpPr/>
          <p:nvPr/>
        </p:nvSpPr>
        <p:spPr>
          <a:xfrm>
            <a:off x="1363028" y="17230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42"/>
          <p:cNvSpPr/>
          <p:nvPr/>
        </p:nvSpPr>
        <p:spPr>
          <a:xfrm>
            <a:off x="1371600" y="17145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3" name="Google Shape;843;p42"/>
          <p:cNvSpPr/>
          <p:nvPr/>
        </p:nvSpPr>
        <p:spPr>
          <a:xfrm>
            <a:off x="1697355" y="17316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42"/>
          <p:cNvSpPr/>
          <p:nvPr/>
        </p:nvSpPr>
        <p:spPr>
          <a:xfrm>
            <a:off x="1705928" y="17230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5" name="Google Shape;845;p42"/>
          <p:cNvSpPr/>
          <p:nvPr/>
        </p:nvSpPr>
        <p:spPr>
          <a:xfrm>
            <a:off x="1714500" y="17145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6" name="Google Shape;846;p42"/>
          <p:cNvSpPr/>
          <p:nvPr/>
        </p:nvSpPr>
        <p:spPr>
          <a:xfrm>
            <a:off x="2040255" y="17316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7" name="Google Shape;847;p42"/>
          <p:cNvSpPr/>
          <p:nvPr/>
        </p:nvSpPr>
        <p:spPr>
          <a:xfrm>
            <a:off x="2048828" y="17230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8" name="Google Shape;848;p42"/>
          <p:cNvSpPr/>
          <p:nvPr/>
        </p:nvSpPr>
        <p:spPr>
          <a:xfrm>
            <a:off x="2057400" y="17145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9" name="Google Shape;849;p42"/>
          <p:cNvSpPr/>
          <p:nvPr/>
        </p:nvSpPr>
        <p:spPr>
          <a:xfrm>
            <a:off x="2383155" y="17316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0" name="Google Shape;850;p42"/>
          <p:cNvSpPr/>
          <p:nvPr/>
        </p:nvSpPr>
        <p:spPr>
          <a:xfrm>
            <a:off x="2391728" y="1723072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1" name="Google Shape;851;p42"/>
          <p:cNvSpPr/>
          <p:nvPr/>
        </p:nvSpPr>
        <p:spPr>
          <a:xfrm>
            <a:off x="2400300" y="17145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2" name="Google Shape;852;p42"/>
          <p:cNvSpPr/>
          <p:nvPr/>
        </p:nvSpPr>
        <p:spPr>
          <a:xfrm>
            <a:off x="1354455" y="20745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3" name="Google Shape;853;p42"/>
          <p:cNvSpPr/>
          <p:nvPr/>
        </p:nvSpPr>
        <p:spPr>
          <a:xfrm>
            <a:off x="1363028" y="20659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4" name="Google Shape;854;p42"/>
          <p:cNvSpPr/>
          <p:nvPr/>
        </p:nvSpPr>
        <p:spPr>
          <a:xfrm>
            <a:off x="1371600" y="20574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5" name="Google Shape;855;p42"/>
          <p:cNvSpPr/>
          <p:nvPr/>
        </p:nvSpPr>
        <p:spPr>
          <a:xfrm>
            <a:off x="1697355" y="20745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6" name="Google Shape;856;p42"/>
          <p:cNvSpPr/>
          <p:nvPr/>
        </p:nvSpPr>
        <p:spPr>
          <a:xfrm>
            <a:off x="1705928" y="20659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7" name="Google Shape;857;p42"/>
          <p:cNvSpPr/>
          <p:nvPr/>
        </p:nvSpPr>
        <p:spPr>
          <a:xfrm>
            <a:off x="1714500" y="20574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8" name="Google Shape;858;p42"/>
          <p:cNvSpPr/>
          <p:nvPr/>
        </p:nvSpPr>
        <p:spPr>
          <a:xfrm>
            <a:off x="2040255" y="20745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9" name="Google Shape;859;p42"/>
          <p:cNvSpPr/>
          <p:nvPr/>
        </p:nvSpPr>
        <p:spPr>
          <a:xfrm>
            <a:off x="2048828" y="20659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0" name="Google Shape;860;p42"/>
          <p:cNvSpPr/>
          <p:nvPr/>
        </p:nvSpPr>
        <p:spPr>
          <a:xfrm>
            <a:off x="2057400" y="20574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1" name="Google Shape;861;p42"/>
          <p:cNvSpPr/>
          <p:nvPr/>
        </p:nvSpPr>
        <p:spPr>
          <a:xfrm>
            <a:off x="2383155" y="2074545"/>
            <a:ext cx="34290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42"/>
          <p:cNvSpPr/>
          <p:nvPr/>
        </p:nvSpPr>
        <p:spPr>
          <a:xfrm>
            <a:off x="2391728" y="2065973"/>
            <a:ext cx="342900" cy="3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3" name="Google Shape;863;p42"/>
          <p:cNvSpPr/>
          <p:nvPr/>
        </p:nvSpPr>
        <p:spPr>
          <a:xfrm>
            <a:off x="2400300" y="2057400"/>
            <a:ext cx="342900" cy="34290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4" name="Google Shape;864;p42"/>
          <p:cNvSpPr/>
          <p:nvPr/>
        </p:nvSpPr>
        <p:spPr>
          <a:xfrm>
            <a:off x="8757666" y="205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5" name="Google Shape;865;p42"/>
          <p:cNvSpPr/>
          <p:nvPr/>
        </p:nvSpPr>
        <p:spPr>
          <a:xfrm>
            <a:off x="8767953" y="102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6" name="Google Shape;866;p42"/>
          <p:cNvSpPr/>
          <p:nvPr/>
        </p:nvSpPr>
        <p:spPr>
          <a:xfrm>
            <a:off x="8778240" y="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7" name="Google Shape;867;p42"/>
          <p:cNvSpPr/>
          <p:nvPr/>
        </p:nvSpPr>
        <p:spPr>
          <a:xfrm>
            <a:off x="9169146" y="205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8" name="Google Shape;868;p42"/>
          <p:cNvSpPr/>
          <p:nvPr/>
        </p:nvSpPr>
        <p:spPr>
          <a:xfrm>
            <a:off x="9179433" y="102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42"/>
          <p:cNvSpPr/>
          <p:nvPr/>
        </p:nvSpPr>
        <p:spPr>
          <a:xfrm>
            <a:off x="9189720" y="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0" name="Google Shape;870;p42"/>
          <p:cNvSpPr/>
          <p:nvPr/>
        </p:nvSpPr>
        <p:spPr>
          <a:xfrm>
            <a:off x="9580626" y="205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1" name="Google Shape;871;p42"/>
          <p:cNvSpPr/>
          <p:nvPr/>
        </p:nvSpPr>
        <p:spPr>
          <a:xfrm>
            <a:off x="9590913" y="102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2" name="Google Shape;872;p42"/>
          <p:cNvSpPr/>
          <p:nvPr/>
        </p:nvSpPr>
        <p:spPr>
          <a:xfrm>
            <a:off x="9601200" y="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3" name="Google Shape;873;p42"/>
          <p:cNvSpPr/>
          <p:nvPr/>
        </p:nvSpPr>
        <p:spPr>
          <a:xfrm>
            <a:off x="8346186" y="4320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4" name="Google Shape;874;p42"/>
          <p:cNvSpPr/>
          <p:nvPr/>
        </p:nvSpPr>
        <p:spPr>
          <a:xfrm>
            <a:off x="8356473" y="4217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5" name="Google Shape;875;p42"/>
          <p:cNvSpPr/>
          <p:nvPr/>
        </p:nvSpPr>
        <p:spPr>
          <a:xfrm>
            <a:off x="8366760" y="41148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6" name="Google Shape;876;p42"/>
          <p:cNvSpPr/>
          <p:nvPr/>
        </p:nvSpPr>
        <p:spPr>
          <a:xfrm>
            <a:off x="8757666" y="4320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42"/>
          <p:cNvSpPr/>
          <p:nvPr/>
        </p:nvSpPr>
        <p:spPr>
          <a:xfrm>
            <a:off x="8767953" y="4217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8" name="Google Shape;878;p42"/>
          <p:cNvSpPr/>
          <p:nvPr/>
        </p:nvSpPr>
        <p:spPr>
          <a:xfrm>
            <a:off x="8778240" y="41148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9" name="Google Shape;879;p42"/>
          <p:cNvSpPr/>
          <p:nvPr/>
        </p:nvSpPr>
        <p:spPr>
          <a:xfrm>
            <a:off x="9169146" y="4320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0" name="Google Shape;880;p42"/>
          <p:cNvSpPr/>
          <p:nvPr/>
        </p:nvSpPr>
        <p:spPr>
          <a:xfrm>
            <a:off x="9179433" y="4217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1" name="Google Shape;881;p42"/>
          <p:cNvSpPr/>
          <p:nvPr/>
        </p:nvSpPr>
        <p:spPr>
          <a:xfrm>
            <a:off x="9189720" y="41148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2" name="Google Shape;882;p42"/>
          <p:cNvSpPr/>
          <p:nvPr/>
        </p:nvSpPr>
        <p:spPr>
          <a:xfrm>
            <a:off x="9580626" y="4320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3" name="Google Shape;883;p42"/>
          <p:cNvSpPr/>
          <p:nvPr/>
        </p:nvSpPr>
        <p:spPr>
          <a:xfrm>
            <a:off x="9590913" y="4217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4" name="Google Shape;884;p42"/>
          <p:cNvSpPr/>
          <p:nvPr/>
        </p:nvSpPr>
        <p:spPr>
          <a:xfrm>
            <a:off x="9601200" y="41148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5" name="Google Shape;885;p42"/>
          <p:cNvSpPr/>
          <p:nvPr/>
        </p:nvSpPr>
        <p:spPr>
          <a:xfrm>
            <a:off x="7934706" y="8435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6" name="Google Shape;886;p42"/>
          <p:cNvSpPr/>
          <p:nvPr/>
        </p:nvSpPr>
        <p:spPr>
          <a:xfrm>
            <a:off x="7944993" y="8332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7" name="Google Shape;887;p42"/>
          <p:cNvSpPr/>
          <p:nvPr/>
        </p:nvSpPr>
        <p:spPr>
          <a:xfrm>
            <a:off x="7955280" y="82296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8" name="Google Shape;888;p42"/>
          <p:cNvSpPr/>
          <p:nvPr/>
        </p:nvSpPr>
        <p:spPr>
          <a:xfrm>
            <a:off x="8346186" y="8435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9" name="Google Shape;889;p42"/>
          <p:cNvSpPr/>
          <p:nvPr/>
        </p:nvSpPr>
        <p:spPr>
          <a:xfrm>
            <a:off x="8356473" y="8332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0" name="Google Shape;890;p42"/>
          <p:cNvSpPr/>
          <p:nvPr/>
        </p:nvSpPr>
        <p:spPr>
          <a:xfrm>
            <a:off x="8366760" y="82296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42"/>
          <p:cNvSpPr/>
          <p:nvPr/>
        </p:nvSpPr>
        <p:spPr>
          <a:xfrm>
            <a:off x="8757666" y="8435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2" name="Google Shape;892;p42"/>
          <p:cNvSpPr/>
          <p:nvPr/>
        </p:nvSpPr>
        <p:spPr>
          <a:xfrm>
            <a:off x="8767953" y="8332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3" name="Google Shape;893;p42"/>
          <p:cNvSpPr/>
          <p:nvPr/>
        </p:nvSpPr>
        <p:spPr>
          <a:xfrm>
            <a:off x="8778240" y="82296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4" name="Google Shape;894;p42"/>
          <p:cNvSpPr/>
          <p:nvPr/>
        </p:nvSpPr>
        <p:spPr>
          <a:xfrm>
            <a:off x="9169146" y="8435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5" name="Google Shape;895;p42"/>
          <p:cNvSpPr/>
          <p:nvPr/>
        </p:nvSpPr>
        <p:spPr>
          <a:xfrm>
            <a:off x="9179433" y="8332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6" name="Google Shape;896;p42"/>
          <p:cNvSpPr/>
          <p:nvPr/>
        </p:nvSpPr>
        <p:spPr>
          <a:xfrm>
            <a:off x="9189720" y="82296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7" name="Google Shape;897;p42"/>
          <p:cNvSpPr/>
          <p:nvPr/>
        </p:nvSpPr>
        <p:spPr>
          <a:xfrm>
            <a:off x="7523226" y="125501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8" name="Google Shape;898;p42"/>
          <p:cNvSpPr/>
          <p:nvPr/>
        </p:nvSpPr>
        <p:spPr>
          <a:xfrm>
            <a:off x="7533513" y="124472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9" name="Google Shape;899;p42"/>
          <p:cNvSpPr/>
          <p:nvPr/>
        </p:nvSpPr>
        <p:spPr>
          <a:xfrm>
            <a:off x="7543800" y="123444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0" name="Google Shape;900;p42"/>
          <p:cNvSpPr/>
          <p:nvPr/>
        </p:nvSpPr>
        <p:spPr>
          <a:xfrm>
            <a:off x="7934706" y="125501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1" name="Google Shape;901;p42"/>
          <p:cNvSpPr/>
          <p:nvPr/>
        </p:nvSpPr>
        <p:spPr>
          <a:xfrm>
            <a:off x="7944993" y="124472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2" name="Google Shape;902;p42"/>
          <p:cNvSpPr/>
          <p:nvPr/>
        </p:nvSpPr>
        <p:spPr>
          <a:xfrm>
            <a:off x="7955280" y="123444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42"/>
          <p:cNvSpPr/>
          <p:nvPr/>
        </p:nvSpPr>
        <p:spPr>
          <a:xfrm>
            <a:off x="8346186" y="125501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42"/>
          <p:cNvSpPr/>
          <p:nvPr/>
        </p:nvSpPr>
        <p:spPr>
          <a:xfrm>
            <a:off x="8356473" y="124472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5" name="Google Shape;905;p42"/>
          <p:cNvSpPr/>
          <p:nvPr/>
        </p:nvSpPr>
        <p:spPr>
          <a:xfrm>
            <a:off x="8366760" y="123444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6" name="Google Shape;906;p42"/>
          <p:cNvSpPr/>
          <p:nvPr/>
        </p:nvSpPr>
        <p:spPr>
          <a:xfrm>
            <a:off x="8757666" y="125501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7" name="Google Shape;907;p42"/>
          <p:cNvSpPr/>
          <p:nvPr/>
        </p:nvSpPr>
        <p:spPr>
          <a:xfrm>
            <a:off x="8767953" y="124472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42"/>
          <p:cNvSpPr/>
          <p:nvPr/>
        </p:nvSpPr>
        <p:spPr>
          <a:xfrm>
            <a:off x="8778240" y="123444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9" name="Google Shape;909;p42"/>
          <p:cNvSpPr/>
          <p:nvPr/>
        </p:nvSpPr>
        <p:spPr>
          <a:xfrm>
            <a:off x="7111746" y="166649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0" name="Google Shape;910;p42"/>
          <p:cNvSpPr/>
          <p:nvPr/>
        </p:nvSpPr>
        <p:spPr>
          <a:xfrm>
            <a:off x="7122033" y="165620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1" name="Google Shape;911;p42"/>
          <p:cNvSpPr/>
          <p:nvPr/>
        </p:nvSpPr>
        <p:spPr>
          <a:xfrm>
            <a:off x="7132320" y="164592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2" name="Google Shape;912;p42"/>
          <p:cNvSpPr/>
          <p:nvPr/>
        </p:nvSpPr>
        <p:spPr>
          <a:xfrm>
            <a:off x="7523226" y="166649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3" name="Google Shape;913;p42"/>
          <p:cNvSpPr/>
          <p:nvPr/>
        </p:nvSpPr>
        <p:spPr>
          <a:xfrm>
            <a:off x="7533513" y="165620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4" name="Google Shape;914;p42"/>
          <p:cNvSpPr/>
          <p:nvPr/>
        </p:nvSpPr>
        <p:spPr>
          <a:xfrm>
            <a:off x="7543800" y="164592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5" name="Google Shape;915;p42"/>
          <p:cNvSpPr/>
          <p:nvPr/>
        </p:nvSpPr>
        <p:spPr>
          <a:xfrm>
            <a:off x="7934706" y="166649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6" name="Google Shape;916;p42"/>
          <p:cNvSpPr/>
          <p:nvPr/>
        </p:nvSpPr>
        <p:spPr>
          <a:xfrm>
            <a:off x="7944993" y="165620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7" name="Google Shape;917;p42"/>
          <p:cNvSpPr/>
          <p:nvPr/>
        </p:nvSpPr>
        <p:spPr>
          <a:xfrm>
            <a:off x="7955280" y="164592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8" name="Google Shape;918;p42"/>
          <p:cNvSpPr/>
          <p:nvPr/>
        </p:nvSpPr>
        <p:spPr>
          <a:xfrm>
            <a:off x="8346186" y="166649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9" name="Google Shape;919;p42"/>
          <p:cNvSpPr/>
          <p:nvPr/>
        </p:nvSpPr>
        <p:spPr>
          <a:xfrm>
            <a:off x="8356473" y="165620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0" name="Google Shape;920;p42"/>
          <p:cNvSpPr/>
          <p:nvPr/>
        </p:nvSpPr>
        <p:spPr>
          <a:xfrm>
            <a:off x="8366760" y="164592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1" name="Google Shape;921;p42"/>
          <p:cNvSpPr/>
          <p:nvPr/>
        </p:nvSpPr>
        <p:spPr>
          <a:xfrm>
            <a:off x="6700266" y="20779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2" name="Google Shape;922;p42"/>
          <p:cNvSpPr/>
          <p:nvPr/>
        </p:nvSpPr>
        <p:spPr>
          <a:xfrm>
            <a:off x="6710553" y="20676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3" name="Google Shape;923;p42"/>
          <p:cNvSpPr/>
          <p:nvPr/>
        </p:nvSpPr>
        <p:spPr>
          <a:xfrm>
            <a:off x="6720840" y="205740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4" name="Google Shape;924;p42"/>
          <p:cNvSpPr/>
          <p:nvPr/>
        </p:nvSpPr>
        <p:spPr>
          <a:xfrm>
            <a:off x="7111746" y="20779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5" name="Google Shape;925;p42"/>
          <p:cNvSpPr/>
          <p:nvPr/>
        </p:nvSpPr>
        <p:spPr>
          <a:xfrm>
            <a:off x="7122033" y="20676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6" name="Google Shape;926;p42"/>
          <p:cNvSpPr/>
          <p:nvPr/>
        </p:nvSpPr>
        <p:spPr>
          <a:xfrm>
            <a:off x="7132320" y="205740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7" name="Google Shape;927;p42"/>
          <p:cNvSpPr/>
          <p:nvPr/>
        </p:nvSpPr>
        <p:spPr>
          <a:xfrm>
            <a:off x="7523226" y="20779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8" name="Google Shape;928;p42"/>
          <p:cNvSpPr/>
          <p:nvPr/>
        </p:nvSpPr>
        <p:spPr>
          <a:xfrm>
            <a:off x="7533513" y="20676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9" name="Google Shape;929;p42"/>
          <p:cNvSpPr/>
          <p:nvPr/>
        </p:nvSpPr>
        <p:spPr>
          <a:xfrm>
            <a:off x="7543800" y="205740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0" name="Google Shape;930;p42"/>
          <p:cNvSpPr/>
          <p:nvPr/>
        </p:nvSpPr>
        <p:spPr>
          <a:xfrm>
            <a:off x="7934706" y="20779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1" name="Google Shape;931;p42"/>
          <p:cNvSpPr/>
          <p:nvPr/>
        </p:nvSpPr>
        <p:spPr>
          <a:xfrm>
            <a:off x="7944993" y="20676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2" name="Google Shape;932;p42"/>
          <p:cNvSpPr/>
          <p:nvPr/>
        </p:nvSpPr>
        <p:spPr>
          <a:xfrm>
            <a:off x="7955280" y="205740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3" name="Google Shape;933;p42"/>
          <p:cNvSpPr/>
          <p:nvPr/>
        </p:nvSpPr>
        <p:spPr>
          <a:xfrm>
            <a:off x="8003286" y="372389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4" name="Google Shape;934;p42"/>
          <p:cNvSpPr/>
          <p:nvPr/>
        </p:nvSpPr>
        <p:spPr>
          <a:xfrm>
            <a:off x="8013573" y="371360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5" name="Google Shape;935;p42"/>
          <p:cNvSpPr/>
          <p:nvPr/>
        </p:nvSpPr>
        <p:spPr>
          <a:xfrm>
            <a:off x="8023860" y="370332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6" name="Google Shape;936;p42"/>
          <p:cNvSpPr/>
          <p:nvPr/>
        </p:nvSpPr>
        <p:spPr>
          <a:xfrm>
            <a:off x="8414766" y="372389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7" name="Google Shape;937;p42"/>
          <p:cNvSpPr/>
          <p:nvPr/>
        </p:nvSpPr>
        <p:spPr>
          <a:xfrm>
            <a:off x="8425053" y="371360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8" name="Google Shape;938;p42"/>
          <p:cNvSpPr/>
          <p:nvPr/>
        </p:nvSpPr>
        <p:spPr>
          <a:xfrm>
            <a:off x="8435340" y="370332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9" name="Google Shape;939;p42"/>
          <p:cNvSpPr/>
          <p:nvPr/>
        </p:nvSpPr>
        <p:spPr>
          <a:xfrm>
            <a:off x="8826246" y="372389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0" name="Google Shape;940;p42"/>
          <p:cNvSpPr/>
          <p:nvPr/>
        </p:nvSpPr>
        <p:spPr>
          <a:xfrm>
            <a:off x="8836533" y="371360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1" name="Google Shape;941;p42"/>
          <p:cNvSpPr/>
          <p:nvPr/>
        </p:nvSpPr>
        <p:spPr>
          <a:xfrm>
            <a:off x="8846820" y="370332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2" name="Google Shape;942;p42"/>
          <p:cNvSpPr/>
          <p:nvPr/>
        </p:nvSpPr>
        <p:spPr>
          <a:xfrm>
            <a:off x="7591806" y="41353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3" name="Google Shape;943;p42"/>
          <p:cNvSpPr/>
          <p:nvPr/>
        </p:nvSpPr>
        <p:spPr>
          <a:xfrm>
            <a:off x="7602093" y="41250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4" name="Google Shape;944;p42"/>
          <p:cNvSpPr/>
          <p:nvPr/>
        </p:nvSpPr>
        <p:spPr>
          <a:xfrm>
            <a:off x="7612380" y="411480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5" name="Google Shape;945;p42"/>
          <p:cNvSpPr/>
          <p:nvPr/>
        </p:nvSpPr>
        <p:spPr>
          <a:xfrm>
            <a:off x="8003286" y="41353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6" name="Google Shape;946;p42"/>
          <p:cNvSpPr/>
          <p:nvPr/>
        </p:nvSpPr>
        <p:spPr>
          <a:xfrm>
            <a:off x="8013573" y="41250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7" name="Google Shape;947;p42"/>
          <p:cNvSpPr/>
          <p:nvPr/>
        </p:nvSpPr>
        <p:spPr>
          <a:xfrm>
            <a:off x="8023860" y="411480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8" name="Google Shape;948;p42"/>
          <p:cNvSpPr/>
          <p:nvPr/>
        </p:nvSpPr>
        <p:spPr>
          <a:xfrm>
            <a:off x="8414766" y="41353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9" name="Google Shape;949;p42"/>
          <p:cNvSpPr/>
          <p:nvPr/>
        </p:nvSpPr>
        <p:spPr>
          <a:xfrm>
            <a:off x="8425053" y="41250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0" name="Google Shape;950;p42"/>
          <p:cNvSpPr/>
          <p:nvPr/>
        </p:nvSpPr>
        <p:spPr>
          <a:xfrm>
            <a:off x="8435340" y="411480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1" name="Google Shape;951;p42"/>
          <p:cNvSpPr/>
          <p:nvPr/>
        </p:nvSpPr>
        <p:spPr>
          <a:xfrm>
            <a:off x="8826246" y="413537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2" name="Google Shape;952;p42"/>
          <p:cNvSpPr/>
          <p:nvPr/>
        </p:nvSpPr>
        <p:spPr>
          <a:xfrm>
            <a:off x="8836533" y="412508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3" name="Google Shape;953;p42"/>
          <p:cNvSpPr/>
          <p:nvPr/>
        </p:nvSpPr>
        <p:spPr>
          <a:xfrm>
            <a:off x="8846820" y="411480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4" name="Google Shape;954;p42"/>
          <p:cNvSpPr/>
          <p:nvPr/>
        </p:nvSpPr>
        <p:spPr>
          <a:xfrm>
            <a:off x="7180326" y="45468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5" name="Google Shape;955;p42"/>
          <p:cNvSpPr/>
          <p:nvPr/>
        </p:nvSpPr>
        <p:spPr>
          <a:xfrm>
            <a:off x="7190613" y="45365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6" name="Google Shape;956;p42"/>
          <p:cNvSpPr/>
          <p:nvPr/>
        </p:nvSpPr>
        <p:spPr>
          <a:xfrm>
            <a:off x="7200900" y="452628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7" name="Google Shape;957;p42"/>
          <p:cNvSpPr/>
          <p:nvPr/>
        </p:nvSpPr>
        <p:spPr>
          <a:xfrm>
            <a:off x="7591806" y="45468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42"/>
          <p:cNvSpPr/>
          <p:nvPr/>
        </p:nvSpPr>
        <p:spPr>
          <a:xfrm>
            <a:off x="7602093" y="45365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9" name="Google Shape;959;p42"/>
          <p:cNvSpPr/>
          <p:nvPr/>
        </p:nvSpPr>
        <p:spPr>
          <a:xfrm>
            <a:off x="7612380" y="452628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0" name="Google Shape;960;p42"/>
          <p:cNvSpPr/>
          <p:nvPr/>
        </p:nvSpPr>
        <p:spPr>
          <a:xfrm>
            <a:off x="8003286" y="45468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1" name="Google Shape;961;p42"/>
          <p:cNvSpPr/>
          <p:nvPr/>
        </p:nvSpPr>
        <p:spPr>
          <a:xfrm>
            <a:off x="8013573" y="45365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42"/>
          <p:cNvSpPr/>
          <p:nvPr/>
        </p:nvSpPr>
        <p:spPr>
          <a:xfrm>
            <a:off x="8023860" y="452628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42"/>
          <p:cNvSpPr/>
          <p:nvPr/>
        </p:nvSpPr>
        <p:spPr>
          <a:xfrm>
            <a:off x="8414766" y="454685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4" name="Google Shape;964;p42"/>
          <p:cNvSpPr/>
          <p:nvPr/>
        </p:nvSpPr>
        <p:spPr>
          <a:xfrm>
            <a:off x="8425053" y="453656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5" name="Google Shape;965;p42"/>
          <p:cNvSpPr/>
          <p:nvPr/>
        </p:nvSpPr>
        <p:spPr>
          <a:xfrm>
            <a:off x="8435340" y="452628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6" name="Google Shape;966;p42"/>
          <p:cNvSpPr/>
          <p:nvPr/>
        </p:nvSpPr>
        <p:spPr>
          <a:xfrm>
            <a:off x="7180326" y="49583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42"/>
          <p:cNvSpPr/>
          <p:nvPr/>
        </p:nvSpPr>
        <p:spPr>
          <a:xfrm>
            <a:off x="7190613" y="49480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8" name="Google Shape;968;p42"/>
          <p:cNvSpPr/>
          <p:nvPr/>
        </p:nvSpPr>
        <p:spPr>
          <a:xfrm>
            <a:off x="7200900" y="493776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9" name="Google Shape;969;p42"/>
          <p:cNvSpPr/>
          <p:nvPr/>
        </p:nvSpPr>
        <p:spPr>
          <a:xfrm>
            <a:off x="7591806" y="49583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0" name="Google Shape;970;p42"/>
          <p:cNvSpPr/>
          <p:nvPr/>
        </p:nvSpPr>
        <p:spPr>
          <a:xfrm>
            <a:off x="7602093" y="49480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1" name="Google Shape;971;p42"/>
          <p:cNvSpPr/>
          <p:nvPr/>
        </p:nvSpPr>
        <p:spPr>
          <a:xfrm>
            <a:off x="7612380" y="493776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2" name="Google Shape;972;p42"/>
          <p:cNvSpPr/>
          <p:nvPr/>
        </p:nvSpPr>
        <p:spPr>
          <a:xfrm>
            <a:off x="8003286" y="4958334"/>
            <a:ext cx="411480" cy="41148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3" name="Google Shape;973;p42"/>
          <p:cNvSpPr/>
          <p:nvPr/>
        </p:nvSpPr>
        <p:spPr>
          <a:xfrm>
            <a:off x="8013573" y="4948047"/>
            <a:ext cx="41148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4" name="Google Shape;974;p42"/>
          <p:cNvSpPr/>
          <p:nvPr/>
        </p:nvSpPr>
        <p:spPr>
          <a:xfrm>
            <a:off x="8023860" y="4937760"/>
            <a:ext cx="411480" cy="41148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5" name="Google Shape;975;p42"/>
          <p:cNvSpPr/>
          <p:nvPr/>
        </p:nvSpPr>
        <p:spPr>
          <a:xfrm>
            <a:off x="3550730" y="399307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6" name="Google Shape;976;p42"/>
          <p:cNvSpPr/>
          <p:nvPr/>
        </p:nvSpPr>
        <p:spPr>
          <a:xfrm>
            <a:off x="3558445" y="398535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42"/>
          <p:cNvSpPr/>
          <p:nvPr/>
        </p:nvSpPr>
        <p:spPr>
          <a:xfrm>
            <a:off x="3566160" y="397764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8" name="Google Shape;978;p42"/>
          <p:cNvSpPr/>
          <p:nvPr/>
        </p:nvSpPr>
        <p:spPr>
          <a:xfrm>
            <a:off x="3859340" y="399307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9" name="Google Shape;979;p42"/>
          <p:cNvSpPr/>
          <p:nvPr/>
        </p:nvSpPr>
        <p:spPr>
          <a:xfrm>
            <a:off x="3867055" y="398535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0" name="Google Shape;980;p42"/>
          <p:cNvSpPr/>
          <p:nvPr/>
        </p:nvSpPr>
        <p:spPr>
          <a:xfrm>
            <a:off x="3874770" y="397764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1" name="Google Shape;981;p42"/>
          <p:cNvSpPr/>
          <p:nvPr/>
        </p:nvSpPr>
        <p:spPr>
          <a:xfrm>
            <a:off x="4167950" y="399307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2" name="Google Shape;982;p42"/>
          <p:cNvSpPr/>
          <p:nvPr/>
        </p:nvSpPr>
        <p:spPr>
          <a:xfrm>
            <a:off x="4175665" y="398535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3" name="Google Shape;983;p42"/>
          <p:cNvSpPr/>
          <p:nvPr/>
        </p:nvSpPr>
        <p:spPr>
          <a:xfrm>
            <a:off x="4183380" y="397764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4" name="Google Shape;984;p42"/>
          <p:cNvSpPr/>
          <p:nvPr/>
        </p:nvSpPr>
        <p:spPr>
          <a:xfrm>
            <a:off x="3550730" y="430168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5" name="Google Shape;985;p42"/>
          <p:cNvSpPr/>
          <p:nvPr/>
        </p:nvSpPr>
        <p:spPr>
          <a:xfrm>
            <a:off x="3558445" y="429396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6" name="Google Shape;986;p42"/>
          <p:cNvSpPr/>
          <p:nvPr/>
        </p:nvSpPr>
        <p:spPr>
          <a:xfrm>
            <a:off x="3566160" y="428625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7" name="Google Shape;987;p42"/>
          <p:cNvSpPr/>
          <p:nvPr/>
        </p:nvSpPr>
        <p:spPr>
          <a:xfrm>
            <a:off x="3859340" y="430168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8" name="Google Shape;988;p42"/>
          <p:cNvSpPr/>
          <p:nvPr/>
        </p:nvSpPr>
        <p:spPr>
          <a:xfrm>
            <a:off x="3867055" y="429396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9" name="Google Shape;989;p42"/>
          <p:cNvSpPr/>
          <p:nvPr/>
        </p:nvSpPr>
        <p:spPr>
          <a:xfrm>
            <a:off x="3874770" y="428625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0" name="Google Shape;990;p42"/>
          <p:cNvSpPr/>
          <p:nvPr/>
        </p:nvSpPr>
        <p:spPr>
          <a:xfrm>
            <a:off x="4167950" y="430168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1" name="Google Shape;991;p42"/>
          <p:cNvSpPr/>
          <p:nvPr/>
        </p:nvSpPr>
        <p:spPr>
          <a:xfrm>
            <a:off x="4175665" y="429396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2" name="Google Shape;992;p42"/>
          <p:cNvSpPr/>
          <p:nvPr/>
        </p:nvSpPr>
        <p:spPr>
          <a:xfrm>
            <a:off x="4183380" y="428625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3" name="Google Shape;993;p42"/>
          <p:cNvSpPr/>
          <p:nvPr/>
        </p:nvSpPr>
        <p:spPr>
          <a:xfrm>
            <a:off x="4476560" y="430168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4" name="Google Shape;994;p42"/>
          <p:cNvSpPr/>
          <p:nvPr/>
        </p:nvSpPr>
        <p:spPr>
          <a:xfrm>
            <a:off x="4484275" y="429396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5" name="Google Shape;995;p42"/>
          <p:cNvSpPr/>
          <p:nvPr/>
        </p:nvSpPr>
        <p:spPr>
          <a:xfrm>
            <a:off x="4491990" y="428625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6" name="Google Shape;996;p42"/>
          <p:cNvSpPr/>
          <p:nvPr/>
        </p:nvSpPr>
        <p:spPr>
          <a:xfrm>
            <a:off x="3859340" y="461029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7" name="Google Shape;997;p42"/>
          <p:cNvSpPr/>
          <p:nvPr/>
        </p:nvSpPr>
        <p:spPr>
          <a:xfrm>
            <a:off x="3867055" y="460257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8" name="Google Shape;998;p42"/>
          <p:cNvSpPr/>
          <p:nvPr/>
        </p:nvSpPr>
        <p:spPr>
          <a:xfrm>
            <a:off x="3874770" y="459486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9" name="Google Shape;999;p42"/>
          <p:cNvSpPr/>
          <p:nvPr/>
        </p:nvSpPr>
        <p:spPr>
          <a:xfrm>
            <a:off x="4167950" y="461029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0" name="Google Shape;1000;p42"/>
          <p:cNvSpPr/>
          <p:nvPr/>
        </p:nvSpPr>
        <p:spPr>
          <a:xfrm>
            <a:off x="4175665" y="460257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1" name="Google Shape;1001;p42"/>
          <p:cNvSpPr/>
          <p:nvPr/>
        </p:nvSpPr>
        <p:spPr>
          <a:xfrm>
            <a:off x="4183380" y="459486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2" name="Google Shape;1002;p42"/>
          <p:cNvSpPr/>
          <p:nvPr/>
        </p:nvSpPr>
        <p:spPr>
          <a:xfrm>
            <a:off x="4476560" y="461029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3" name="Google Shape;1003;p42"/>
          <p:cNvSpPr/>
          <p:nvPr/>
        </p:nvSpPr>
        <p:spPr>
          <a:xfrm>
            <a:off x="4484275" y="460257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4" name="Google Shape;1004;p42"/>
          <p:cNvSpPr/>
          <p:nvPr/>
        </p:nvSpPr>
        <p:spPr>
          <a:xfrm>
            <a:off x="4491990" y="459486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5" name="Google Shape;1005;p42"/>
          <p:cNvSpPr/>
          <p:nvPr/>
        </p:nvSpPr>
        <p:spPr>
          <a:xfrm>
            <a:off x="4785170" y="4610291"/>
            <a:ext cx="308610" cy="30861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6" name="Google Shape;1006;p42"/>
          <p:cNvSpPr/>
          <p:nvPr/>
        </p:nvSpPr>
        <p:spPr>
          <a:xfrm>
            <a:off x="4792885" y="4602575"/>
            <a:ext cx="308610" cy="3086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7" name="Google Shape;1007;p42"/>
          <p:cNvSpPr/>
          <p:nvPr/>
        </p:nvSpPr>
        <p:spPr>
          <a:xfrm>
            <a:off x="4800600" y="4594860"/>
            <a:ext cx="308610" cy="30861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8" name="Google Shape;1008;p42"/>
          <p:cNvSpPr/>
          <p:nvPr/>
        </p:nvSpPr>
        <p:spPr>
          <a:xfrm>
            <a:off x="480060" y="1097280"/>
            <a:ext cx="4114800" cy="15773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0"/>
              <a:buFont typeface="Calibri"/>
              <a:buNone/>
            </a:pPr>
            <a:r>
              <a:rPr b="1" i="0" lang="en" sz="12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Q&amp;A</a:t>
            </a:r>
            <a:endParaRPr i="0" sz="12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009" name="Google Shape;1009;p42"/>
          <p:cNvSpPr/>
          <p:nvPr/>
        </p:nvSpPr>
        <p:spPr>
          <a:xfrm>
            <a:off x="4800600" y="1645920"/>
            <a:ext cx="3429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700"/>
              <a:buFont typeface="Calibri"/>
              <a:buNone/>
            </a:pPr>
            <a:r>
              <a:rPr b="1" i="0" lang="en" sz="17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Дмитрий Сергеев</a:t>
            </a:r>
            <a:endParaRPr i="0" sz="1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010" name="Google Shape;1010;p42"/>
          <p:cNvSpPr/>
          <p:nvPr/>
        </p:nvSpPr>
        <p:spPr>
          <a:xfrm>
            <a:off x="4800600" y="2023110"/>
            <a:ext cx="3429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b="0" i="0" lang="en" sz="11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Founder Dashly · Founder Carrot quest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1" name="Google Shape;1011;p42"/>
          <p:cNvSpPr/>
          <p:nvPr/>
        </p:nvSpPr>
        <p:spPr>
          <a:xfrm>
            <a:off x="4800600" y="2400300"/>
            <a:ext cx="397764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🌐</a:t>
            </a: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dmitrii-iv.com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✉  </a:t>
            </a: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dmitrii.s@dashly.io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✈  </a:t>
            </a:r>
            <a:r>
              <a:rPr b="1"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t.me/dmitrii_ive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0F0F0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in  </a:t>
            </a:r>
            <a:r>
              <a:rPr b="1" i="0" lang="en" sz="1200" u="none" cap="none" strike="noStrike">
                <a:solidFill>
                  <a:srgbClr val="FF2E88"/>
                </a:solidFill>
                <a:latin typeface="Inter"/>
                <a:ea typeface="Inter"/>
                <a:cs typeface="Inter"/>
                <a:sym typeface="Inter"/>
              </a:rPr>
              <a:t>linkedin.com/in/dimitri-ive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012" name="Google Shape;1012;p42"/>
          <p:cNvSpPr/>
          <p:nvPr/>
        </p:nvSpPr>
        <p:spPr>
          <a:xfrm>
            <a:off x="480060" y="4011930"/>
            <a:ext cx="41148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4500"/>
              <a:buFont typeface="Calibri"/>
              <a:buNone/>
            </a:pPr>
            <a:r>
              <a:rPr b="1" i="0" lang="en" sz="4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Поговорим!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7"/>
          <p:cNvSpPr/>
          <p:nvPr/>
        </p:nvSpPr>
        <p:spPr>
          <a:xfrm>
            <a:off x="480060" y="48006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4100"/>
              <a:buFont typeface="Calibri"/>
              <a:buNone/>
            </a:pPr>
            <a:r>
              <a:rPr b="1" i="0" lang="en" sz="4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О чём эта </a:t>
            </a:r>
            <a:r>
              <a:rPr b="1" i="0" lang="en" sz="41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лекция</a:t>
            </a:r>
            <a:endParaRPr i="0" sz="4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47" name="Google Shape;247;p17"/>
          <p:cNvSpPr/>
          <p:nvPr/>
        </p:nvSpPr>
        <p:spPr>
          <a:xfrm>
            <a:off x="480060" y="144018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100"/>
              <a:buFont typeface="Calibri"/>
              <a:buNone/>
            </a:pPr>
            <a:r>
              <a:rPr i="0" lang="en" sz="2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2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Go-to-market для B2B SaaS</a:t>
            </a:r>
            <a:endParaRPr i="0" sz="2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 i="0" sz="2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100"/>
              <a:buFont typeface="Calibri"/>
              <a:buNone/>
            </a:pPr>
            <a:r>
              <a:rPr i="0" lang="en" sz="2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2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Мой опыт → выводы</a:t>
            </a:r>
            <a:endParaRPr i="0" sz="2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 i="0" sz="2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100"/>
              <a:buFont typeface="Calibri"/>
              <a:buNone/>
            </a:pPr>
            <a:r>
              <a:rPr i="0" lang="en" sz="2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2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Carrot quest, Dashly: что работало</a:t>
            </a:r>
            <a:endParaRPr i="0" sz="2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 i="0" sz="2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100"/>
              <a:buFont typeface="Calibri"/>
              <a:buNone/>
            </a:pPr>
            <a:r>
              <a:rPr i="0" lang="en" sz="2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21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Что бы я делал сегодня с нуля</a:t>
            </a:r>
            <a:endParaRPr i="0" sz="2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48" name="Google Shape;248;p17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3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49" name="Google Shape;249;p17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8"/>
          <p:cNvSpPr/>
          <p:nvPr/>
        </p:nvSpPr>
        <p:spPr>
          <a:xfrm>
            <a:off x="480060" y="89154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Инженеры умеют </a:t>
            </a:r>
            <a:r>
              <a:rPr b="1" i="0" lang="en" sz="33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строить.</a:t>
            </a:r>
            <a:endParaRPr i="0" sz="3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Стартапы умирают </a:t>
            </a:r>
            <a:r>
              <a:rPr b="1" i="0" lang="en" sz="33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не от кода.</a:t>
            </a:r>
            <a:endParaRPr i="0" sz="3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56" name="Google Shape;256;p18"/>
          <p:cNvSpPr/>
          <p:nvPr/>
        </p:nvSpPr>
        <p:spPr>
          <a:xfrm>
            <a:off x="480060" y="2400300"/>
            <a:ext cx="822960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400"/>
              <a:buFont typeface="Calibri"/>
              <a:buNone/>
            </a:pPr>
            <a:r>
              <a:rPr i="0" lang="en" sz="14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Полгода пилят MVP </a:t>
            </a:r>
            <a:r>
              <a:rPr i="0" lang="en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до того, как показать живому человеку.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400"/>
              <a:buFont typeface="Calibri"/>
              <a:buNone/>
            </a:pPr>
            <a:r>
              <a:rPr i="0" lang="en" sz="14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Влюбляются в идею. </a:t>
            </a:r>
            <a:r>
              <a:rPr i="0" lang="en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В интервью слышат только подтверждения.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400"/>
              <a:buFont typeface="Calibri"/>
              <a:buNone/>
            </a:pPr>
            <a:r>
              <a:rPr i="0" lang="en" sz="14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Ждут, что продукт продаст себя сам. </a:t>
            </a:r>
            <a:r>
              <a:rPr i="0" lang="en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Не продаст.</a:t>
            </a:r>
            <a:endParaRPr i="0" sz="14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57" name="Google Shape;257;p18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888888"/>
                </a:solidFill>
                <a:latin typeface="Inter"/>
                <a:ea typeface="Inter"/>
                <a:cs typeface="Inter"/>
                <a:sym typeface="Inter"/>
              </a:rPr>
              <a:t>4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9"/>
          <p:cNvSpPr/>
          <p:nvPr/>
        </p:nvSpPr>
        <p:spPr>
          <a:xfrm>
            <a:off x="480060" y="48006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600"/>
              <a:buFont typeface="Calibri"/>
              <a:buNone/>
            </a:pPr>
            <a:r>
              <a:rPr b="1" i="0" lang="en" sz="36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Моя </a:t>
            </a:r>
            <a:r>
              <a:rPr b="1" i="0" lang="en" sz="36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трекшн-карта</a:t>
            </a:r>
            <a:endParaRPr i="0" sz="36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4" name="Google Shape;264;p19"/>
          <p:cNvSpPr/>
          <p:nvPr/>
        </p:nvSpPr>
        <p:spPr>
          <a:xfrm>
            <a:off x="480060" y="1268730"/>
            <a:ext cx="8229600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Семь этапов между идеей и $1M ARR. На каждом — один конкретный артефакт. Нет артефакта, нет перехода.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5" name="Google Shape;265;p19"/>
          <p:cNvSpPr/>
          <p:nvPr/>
        </p:nvSpPr>
        <p:spPr>
          <a:xfrm>
            <a:off x="534924" y="2249424"/>
            <a:ext cx="1062990" cy="10629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480060" y="2194560"/>
            <a:ext cx="1062990" cy="106299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534924" y="2263140"/>
            <a:ext cx="953262" cy="925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Поиск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проблемы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8" name="Google Shape;268;p19"/>
          <p:cNvSpPr/>
          <p:nvPr/>
        </p:nvSpPr>
        <p:spPr>
          <a:xfrm>
            <a:off x="480060" y="3429000"/>
            <a:ext cx="106299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1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инсайт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9" name="Google Shape;269;p19"/>
          <p:cNvSpPr/>
          <p:nvPr/>
        </p:nvSpPr>
        <p:spPr>
          <a:xfrm>
            <a:off x="1721358" y="2249424"/>
            <a:ext cx="1062990" cy="10629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70" name="Google Shape;270;p19"/>
          <p:cNvSpPr/>
          <p:nvPr/>
        </p:nvSpPr>
        <p:spPr>
          <a:xfrm>
            <a:off x="1666494" y="2194560"/>
            <a:ext cx="1062990" cy="106299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1721358" y="2263140"/>
            <a:ext cx="953262" cy="925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Подтверждение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проблемы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72" name="Google Shape;272;p19"/>
          <p:cNvSpPr/>
          <p:nvPr/>
        </p:nvSpPr>
        <p:spPr>
          <a:xfrm>
            <a:off x="1666494" y="3429000"/>
            <a:ext cx="106299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1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20 JTBD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2907792" y="2249424"/>
            <a:ext cx="1062990" cy="10629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2852928" y="2194560"/>
            <a:ext cx="1062990" cy="106299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2907792" y="2263140"/>
            <a:ext cx="953262" cy="925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Подтверждение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решения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76" name="Google Shape;276;p19"/>
          <p:cNvSpPr/>
          <p:nvPr/>
        </p:nvSpPr>
        <p:spPr>
          <a:xfrm>
            <a:off x="2852928" y="3429000"/>
            <a:ext cx="106299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1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5 продаж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77" name="Google Shape;277;p19"/>
          <p:cNvSpPr/>
          <p:nvPr/>
        </p:nvSpPr>
        <p:spPr>
          <a:xfrm>
            <a:off x="4094226" y="2249424"/>
            <a:ext cx="1062990" cy="10629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4039362" y="2194560"/>
            <a:ext cx="1062990" cy="106299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4094226" y="2263140"/>
            <a:ext cx="953262" cy="925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Подтверждение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сегмента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80" name="Google Shape;280;p19"/>
          <p:cNvSpPr/>
          <p:nvPr/>
        </p:nvSpPr>
        <p:spPr>
          <a:xfrm>
            <a:off x="4039362" y="3429000"/>
            <a:ext cx="106299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1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6 клиентов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5280660" y="2249424"/>
            <a:ext cx="1062990" cy="10629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"/>
          <p:cNvSpPr/>
          <p:nvPr/>
        </p:nvSpPr>
        <p:spPr>
          <a:xfrm>
            <a:off x="5225796" y="2194560"/>
            <a:ext cx="1062990" cy="106299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5280660" y="2263140"/>
            <a:ext cx="953262" cy="925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Подтверждение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канала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5225796" y="3429000"/>
            <a:ext cx="106299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1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30 продаж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85" name="Google Shape;285;p19"/>
          <p:cNvSpPr/>
          <p:nvPr/>
        </p:nvSpPr>
        <p:spPr>
          <a:xfrm>
            <a:off x="6467094" y="2249424"/>
            <a:ext cx="1062990" cy="10629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9"/>
          <p:cNvSpPr/>
          <p:nvPr/>
        </p:nvSpPr>
        <p:spPr>
          <a:xfrm>
            <a:off x="6412230" y="2194560"/>
            <a:ext cx="1062990" cy="106299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19"/>
          <p:cNvSpPr/>
          <p:nvPr/>
        </p:nvSpPr>
        <p:spPr>
          <a:xfrm>
            <a:off x="6467094" y="2263140"/>
            <a:ext cx="953262" cy="925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$100K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MRR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88" name="Google Shape;288;p19"/>
          <p:cNvSpPr/>
          <p:nvPr/>
        </p:nvSpPr>
        <p:spPr>
          <a:xfrm>
            <a:off x="6412230" y="3429000"/>
            <a:ext cx="106299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1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$1.2M ARR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89" name="Google Shape;289;p19"/>
          <p:cNvSpPr/>
          <p:nvPr/>
        </p:nvSpPr>
        <p:spPr>
          <a:xfrm>
            <a:off x="7653528" y="2249424"/>
            <a:ext cx="1062990" cy="106299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9"/>
          <p:cNvSpPr/>
          <p:nvPr/>
        </p:nvSpPr>
        <p:spPr>
          <a:xfrm>
            <a:off x="7598664" y="2194560"/>
            <a:ext cx="1062990" cy="1062990"/>
          </a:xfrm>
          <a:prstGeom prst="rect">
            <a:avLst/>
          </a:prstGeom>
          <a:solidFill>
            <a:srgbClr val="FFEC3D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9"/>
          <p:cNvSpPr/>
          <p:nvPr/>
        </p:nvSpPr>
        <p:spPr>
          <a:xfrm>
            <a:off x="7653528" y="2263140"/>
            <a:ext cx="953262" cy="925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$1M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MRR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92" name="Google Shape;292;p19"/>
          <p:cNvSpPr/>
          <p:nvPr/>
        </p:nvSpPr>
        <p:spPr>
          <a:xfrm>
            <a:off x="7598664" y="3429000"/>
            <a:ext cx="106299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800"/>
              <a:buFont typeface="Calibri"/>
              <a:buNone/>
            </a:pPr>
            <a:r>
              <a:rPr i="1" lang="en" sz="8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$12M ARR</a:t>
            </a:r>
            <a:endParaRPr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93" name="Google Shape;293;p19"/>
          <p:cNvSpPr/>
          <p:nvPr/>
        </p:nvSpPr>
        <p:spPr>
          <a:xfrm>
            <a:off x="6213348" y="4011930"/>
            <a:ext cx="1062990" cy="342900"/>
          </a:xfrm>
          <a:prstGeom prst="rect">
            <a:avLst/>
          </a:prstGeom>
          <a:solidFill>
            <a:srgbClr val="0F0F0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9"/>
          <p:cNvSpPr/>
          <p:nvPr/>
        </p:nvSpPr>
        <p:spPr>
          <a:xfrm>
            <a:off x="6213348" y="4011930"/>
            <a:ext cx="106299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seed раунд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5" name="Google Shape;295;p19"/>
          <p:cNvCxnSpPr/>
          <p:nvPr/>
        </p:nvCxnSpPr>
        <p:spPr>
          <a:xfrm rot="10800000">
            <a:off x="6748272" y="3566160"/>
            <a:ext cx="0" cy="445770"/>
          </a:xfrm>
          <a:prstGeom prst="straightConnector1">
            <a:avLst/>
          </a:prstGeom>
          <a:noFill/>
          <a:ln cap="flat" cmpd="sng" w="12700">
            <a:solidFill>
              <a:srgbClr val="5A5A5A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296" name="Google Shape;296;p19"/>
          <p:cNvSpPr/>
          <p:nvPr/>
        </p:nvSpPr>
        <p:spPr>
          <a:xfrm>
            <a:off x="480060" y="449199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ГОЛУБОЕ — pre-PMF · фаундер делает руками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480060" y="469773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ЖЁЛТОЕ — post-PMF · команда, каналы, масштабирование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98" name="Google Shape;298;p19"/>
          <p:cNvSpPr/>
          <p:nvPr/>
        </p:nvSpPr>
        <p:spPr>
          <a:xfrm>
            <a:off x="8503920" y="4903470"/>
            <a:ext cx="480000" cy="20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5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0"/>
          <p:cNvSpPr/>
          <p:nvPr/>
        </p:nvSpPr>
        <p:spPr>
          <a:xfrm>
            <a:off x="0" y="0"/>
            <a:ext cx="9121140" cy="1028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480060" y="377190"/>
            <a:ext cx="54864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ЭТАП 1 ИЗ 7  ·  ПОИСК ПРОБЛЕМЫ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07" name="Google Shape;307;p20"/>
          <p:cNvSpPr/>
          <p:nvPr/>
        </p:nvSpPr>
        <p:spPr>
          <a:xfrm>
            <a:off x="3771900" y="377190"/>
            <a:ext cx="4800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МОЙ КЕЙС  ·  ИЗ АГЕНТСТВА  ·  2013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08" name="Google Shape;308;p20"/>
          <p:cNvSpPr/>
          <p:nvPr/>
        </p:nvSpPr>
        <p:spPr>
          <a:xfrm>
            <a:off x="7406640" y="651510"/>
            <a:ext cx="15087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8300"/>
              <a:buFont typeface="Calibri"/>
              <a:buNone/>
            </a:pPr>
            <a:r>
              <a:rPr b="1" i="0" lang="en" sz="83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8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20"/>
          <p:cNvSpPr/>
          <p:nvPr/>
        </p:nvSpPr>
        <p:spPr>
          <a:xfrm>
            <a:off x="480060" y="1165860"/>
            <a:ext cx="8229600" cy="1988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«98% трафика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уходит с сайта»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10" name="Google Shape;310;p20"/>
          <p:cNvSpPr/>
          <p:nvPr/>
        </p:nvSpPr>
        <p:spPr>
          <a:xfrm>
            <a:off x="480060" y="31203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200"/>
              <a:buFont typeface="Calibri"/>
              <a:buNone/>
            </a:pPr>
            <a:r>
              <a:rPr i="1" lang="en" sz="12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— общая боль клиентов нашей студии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311" name="Google Shape;311;p20"/>
          <p:cNvCxnSpPr/>
          <p:nvPr/>
        </p:nvCxnSpPr>
        <p:spPr>
          <a:xfrm>
            <a:off x="480060" y="3497580"/>
            <a:ext cx="8229600" cy="0"/>
          </a:xfrm>
          <a:prstGeom prst="straightConnector1">
            <a:avLst/>
          </a:prstGeom>
          <a:noFill/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2" name="Google Shape;312;p20"/>
          <p:cNvSpPr/>
          <p:nvPr/>
        </p:nvSpPr>
        <p:spPr>
          <a:xfrm>
            <a:off x="48006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БЫЛО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В студии делали сайты клиентам. У всех одна боль: конверсия. Трафик заходит, 98% уходит. Никто не понимал, КТО заходит и как с ним работать.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13" name="Google Shape;313;p20"/>
          <p:cNvSpPr/>
          <p:nvPr/>
        </p:nvSpPr>
        <p:spPr>
          <a:xfrm>
            <a:off x="480060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ПОЛУЧИЛИ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Сформулировали инсайт: нужна система, которая трекает каждого посетителя и даёт инструменты для конверсии. Чаты, поп-апы, боты, триггерные email. Так родилась идея Carrot quest.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14" name="Google Shape;314;p20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6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20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1"/>
          <p:cNvSpPr/>
          <p:nvPr/>
        </p:nvSpPr>
        <p:spPr>
          <a:xfrm>
            <a:off x="480060" y="377190"/>
            <a:ext cx="6858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ЭТАП 1 ИЗ 7  ·  ПОИСК ПРОБЛЕМЫ  ·  ВЫВОДЫ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22" name="Google Shape;322;p21"/>
          <p:cNvSpPr/>
          <p:nvPr/>
        </p:nvSpPr>
        <p:spPr>
          <a:xfrm>
            <a:off x="7749540" y="342900"/>
            <a:ext cx="10287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i="0" sz="3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23" name="Google Shape;323;p21"/>
          <p:cNvSpPr/>
          <p:nvPr/>
        </p:nvSpPr>
        <p:spPr>
          <a:xfrm>
            <a:off x="480060" y="754380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000"/>
              <a:buFont typeface="Calibri"/>
              <a:buNone/>
            </a:pPr>
            <a:r>
              <a:rPr b="1" i="0" lang="en" sz="3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Начинай от боли, не от технологии</a:t>
            </a:r>
            <a:endParaRPr i="0" sz="3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24" name="Google Shape;324;p21"/>
          <p:cNvSpPr/>
          <p:nvPr/>
        </p:nvSpPr>
        <p:spPr>
          <a:xfrm>
            <a:off x="480060" y="1680220"/>
            <a:ext cx="8229600" cy="48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highlight>
                  <a:srgbClr val="7DD8F0"/>
                </a:highlight>
                <a:latin typeface="Inter"/>
                <a:ea typeface="Inter"/>
                <a:cs typeface="Inter"/>
                <a:sym typeface="Inter"/>
              </a:rPr>
              <a:t>ЦЕЛЬ </a:t>
            </a:r>
            <a:r>
              <a:rPr i="0" lang="en" sz="1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  Одна живая боль. Один процесс. Одна роль.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25" name="Google Shape;325;p21"/>
          <p:cNvSpPr/>
          <p:nvPr/>
        </p:nvSpPr>
        <p:spPr>
          <a:xfrm>
            <a:off x="480060" y="2460293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500"/>
              <a:buFont typeface="Calibri"/>
              <a:buNone/>
            </a:pPr>
            <a:r>
              <a:rPr b="1" i="0" lang="en" sz="1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Артефакты:</a:t>
            </a:r>
            <a:endParaRPr i="0" sz="1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26" name="Google Shape;326;p21"/>
          <p:cNvSpPr/>
          <p:nvPr/>
        </p:nvSpPr>
        <p:spPr>
          <a:xfrm>
            <a:off x="480050" y="2768907"/>
            <a:ext cx="8229600" cy="8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Инсайт в одном предложении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Кто страдает, в каком процессе. Не «маркетологам сложно», а «у CMO в B2B SaaS теряются 70% входящих лидов, потому что SDR отвечают через сутки».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27" name="Google Shape;327;p21"/>
          <p:cNvSpPr/>
          <p:nvPr/>
        </p:nvSpPr>
        <p:spPr>
          <a:xfrm>
            <a:off x="457222" y="3609095"/>
            <a:ext cx="8229600" cy="20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✕  Типичная ошибка: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28" name="Google Shape;328;p21"/>
          <p:cNvSpPr/>
          <p:nvPr/>
        </p:nvSpPr>
        <p:spPr>
          <a:xfrm>
            <a:off x="388643" y="3894482"/>
            <a:ext cx="83667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1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Inter"/>
                <a:ea typeface="Inter"/>
                <a:cs typeface="Inter"/>
                <a:sym typeface="Inter"/>
              </a:rPr>
              <a:t>«У нас есть LLM, давайте найдём куда впихнуть». Технология ищет проблему. Так компании не строят. Сначала боль, потом стек.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29" name="Google Shape;329;p21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7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30" name="Google Shape;330;p21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0F0F"/>
        </a:solidFill>
      </p:bgPr>
    </p:bg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2"/>
          <p:cNvSpPr/>
          <p:nvPr/>
        </p:nvSpPr>
        <p:spPr>
          <a:xfrm>
            <a:off x="0" y="0"/>
            <a:ext cx="9121140" cy="102870"/>
          </a:xfrm>
          <a:prstGeom prst="rect">
            <a:avLst/>
          </a:prstGeom>
          <a:solidFill>
            <a:srgbClr val="7DD8F0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2"/>
          <p:cNvSpPr/>
          <p:nvPr/>
        </p:nvSpPr>
        <p:spPr>
          <a:xfrm>
            <a:off x="480060" y="377190"/>
            <a:ext cx="54864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ЭТАП 2 ИЗ 7  ·  ПОДТВЕРЖДЕНИЕ ПРОБЛЕМЫ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38" name="Google Shape;338;p22"/>
          <p:cNvSpPr/>
          <p:nvPr/>
        </p:nvSpPr>
        <p:spPr>
          <a:xfrm>
            <a:off x="3771900" y="377190"/>
            <a:ext cx="4800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900"/>
              <a:buFont typeface="Calibri"/>
              <a:buNone/>
            </a:pPr>
            <a:r>
              <a:rPr i="0" lang="en" sz="9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МОЙ КЕЙС  ·  DASHLY  ·  2024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39" name="Google Shape;339;p22"/>
          <p:cNvSpPr/>
          <p:nvPr/>
        </p:nvSpPr>
        <p:spPr>
          <a:xfrm>
            <a:off x="7406640" y="651510"/>
            <a:ext cx="15087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8300"/>
              <a:buFont typeface="Calibri"/>
              <a:buNone/>
            </a:pPr>
            <a:r>
              <a:rPr b="1" i="0" lang="en" sz="83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8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22"/>
          <p:cNvSpPr/>
          <p:nvPr/>
        </p:nvSpPr>
        <p:spPr>
          <a:xfrm>
            <a:off x="480060" y="1165860"/>
            <a:ext cx="8229600" cy="1988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«Меняем лидформы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EC3D"/>
              </a:buClr>
              <a:buSzPts val="4500"/>
              <a:buFont typeface="Calibri"/>
              <a:buNone/>
            </a:pPr>
            <a:r>
              <a:rPr b="1" i="1" lang="en" sz="4500" u="none" cap="none" strike="noStrike">
                <a:solidFill>
                  <a:srgbClr val="FFEC3D"/>
                </a:solidFill>
                <a:latin typeface="Inter"/>
                <a:ea typeface="Inter"/>
                <a:cs typeface="Inter"/>
                <a:sym typeface="Inter"/>
              </a:rPr>
              <a:t>и молимся»</a:t>
            </a:r>
            <a:endParaRPr i="0" sz="4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41" name="Google Shape;341;p22"/>
          <p:cNvSpPr/>
          <p:nvPr/>
        </p:nvSpPr>
        <p:spPr>
          <a:xfrm>
            <a:off x="480060" y="312039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E5F5"/>
              </a:buClr>
              <a:buSzPts val="1200"/>
              <a:buFont typeface="Calibri"/>
              <a:buNone/>
            </a:pPr>
            <a:r>
              <a:rPr i="1" lang="en" sz="1200" u="none" cap="none" strike="noStrike">
                <a:solidFill>
                  <a:srgbClr val="A8E5F5"/>
                </a:solidFill>
                <a:latin typeface="Inter"/>
                <a:ea typeface="Inter"/>
                <a:cs typeface="Inter"/>
                <a:sym typeface="Inter"/>
              </a:rPr>
              <a:t>— 9 из 23 интервьюируемых</a:t>
            </a:r>
            <a:endParaRPr i="0" sz="12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342" name="Google Shape;342;p22"/>
          <p:cNvCxnSpPr/>
          <p:nvPr/>
        </p:nvCxnSpPr>
        <p:spPr>
          <a:xfrm>
            <a:off x="480060" y="3497580"/>
            <a:ext cx="8229600" cy="0"/>
          </a:xfrm>
          <a:prstGeom prst="straightConnector1">
            <a:avLst/>
          </a:prstGeom>
          <a:noFill/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3" name="Google Shape;343;p22"/>
          <p:cNvSpPr/>
          <p:nvPr/>
        </p:nvSpPr>
        <p:spPr>
          <a:xfrm>
            <a:off x="48006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БЫЛО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В Dashly провели 23 интервью с Head of Sales и CMO в B2B SaaS. 9 из 23 описали один pain почти одинаковыми словами.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44" name="Google Shape;344;p22"/>
          <p:cNvSpPr/>
          <p:nvPr/>
        </p:nvSpPr>
        <p:spPr>
          <a:xfrm>
            <a:off x="4800600" y="3669030"/>
            <a:ext cx="40462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DD8F0"/>
              </a:buClr>
              <a:buSzPts val="900"/>
              <a:buFont typeface="Calibri"/>
              <a:buNone/>
            </a:pPr>
            <a:r>
              <a:rPr b="1" i="0" lang="en" sz="900" u="none" cap="none" strike="noStrike">
                <a:solidFill>
                  <a:srgbClr val="7DD8F0"/>
                </a:solidFill>
                <a:latin typeface="Inter"/>
                <a:ea typeface="Inter"/>
                <a:cs typeface="Inter"/>
                <a:sym typeface="Inter"/>
              </a:rPr>
              <a:t>ЧТО ПОЛУЧИЛИ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Получили ICP: B2B SaaS, $1–10M ARR, 50+ inbound в месяц. Сформулировали гипотезу решения: AI-агент, который отвечает первым.</a:t>
            </a:r>
            <a:endParaRPr i="0" sz="9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45" name="Google Shape;345;p22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8 / 28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22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b="0" i="0" lang="en" sz="700" u="none" cap="none" strike="noStrike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Дмитрий Сергеев · Dashly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23"/>
          <p:cNvSpPr/>
          <p:nvPr/>
        </p:nvSpPr>
        <p:spPr>
          <a:xfrm>
            <a:off x="480060" y="377190"/>
            <a:ext cx="6858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000"/>
              <a:buFont typeface="Calibri"/>
              <a:buNone/>
            </a:pPr>
            <a:r>
              <a:rPr b="1" i="0" lang="en" sz="10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ЭТАП 2 ИЗ 7  ·  ПОДТВЕРЖДЕНИЕ ПРОБЛЕМЫ  ·  ВЫВОДЫ</a:t>
            </a:r>
            <a:endParaRPr i="0" sz="1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53" name="Google Shape;353;p23"/>
          <p:cNvSpPr/>
          <p:nvPr/>
        </p:nvSpPr>
        <p:spPr>
          <a:xfrm>
            <a:off x="7749540" y="342900"/>
            <a:ext cx="10287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300"/>
              <a:buFont typeface="Calibri"/>
              <a:buNone/>
            </a:pPr>
            <a:r>
              <a:rPr b="1" i="0" lang="en" sz="3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i="0" sz="3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54" name="Google Shape;354;p23"/>
          <p:cNvSpPr/>
          <p:nvPr/>
        </p:nvSpPr>
        <p:spPr>
          <a:xfrm>
            <a:off x="480060" y="754380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3000"/>
              <a:buFont typeface="Calibri"/>
              <a:buNone/>
            </a:pPr>
            <a:r>
              <a:rPr b="1" i="0" lang="en" sz="30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20 интервью. Не «нравится ли вам идея».</a:t>
            </a:r>
            <a:endParaRPr i="0" sz="30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55" name="Google Shape;355;p23"/>
          <p:cNvSpPr/>
          <p:nvPr/>
        </p:nvSpPr>
        <p:spPr>
          <a:xfrm>
            <a:off x="457210" y="1714495"/>
            <a:ext cx="8229600" cy="48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highlight>
                  <a:srgbClr val="7DD8F0"/>
                </a:highlight>
                <a:latin typeface="Inter"/>
                <a:ea typeface="Inter"/>
                <a:cs typeface="Inter"/>
                <a:sym typeface="Inter"/>
              </a:rPr>
              <a:t>ЦЕЛЬ </a:t>
            </a:r>
            <a:r>
              <a:rPr i="0" lang="en" sz="1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  5+ независимых подтверждений. Та же боль. Та же лексика.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56" name="Google Shape;356;p23"/>
          <p:cNvSpPr/>
          <p:nvPr/>
        </p:nvSpPr>
        <p:spPr>
          <a:xfrm>
            <a:off x="480060" y="2316685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500"/>
              <a:buFont typeface="Calibri"/>
              <a:buNone/>
            </a:pPr>
            <a:r>
              <a:rPr b="1" i="0" lang="en" sz="15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Артефакты:</a:t>
            </a:r>
            <a:endParaRPr i="0" sz="15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57" name="Google Shape;357;p23"/>
          <p:cNvSpPr/>
          <p:nvPr/>
        </p:nvSpPr>
        <p:spPr>
          <a:xfrm>
            <a:off x="480060" y="2713083"/>
            <a:ext cx="82296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20 JTBD-интервью с записями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20 живых разговоров с целевой ролью. Спрашиваем про прошлое: «как вы решали Х в последний раз». Не «купили бы Y». Прошлое даёт данные. Будущее даёт фантазии.</a:t>
            </a:r>
            <a:b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</a:b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300"/>
              <a:buFont typeface="Calibri"/>
              <a:buNone/>
            </a:pPr>
            <a:r>
              <a:rPr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❏  </a:t>
            </a:r>
            <a:r>
              <a:rPr b="1" i="0" lang="en" sz="1300" u="none" cap="none" strike="noStrike">
                <a:solidFill>
                  <a:srgbClr val="0F0F0F"/>
                </a:solidFill>
                <a:latin typeface="Inter"/>
                <a:ea typeface="Inter"/>
                <a:cs typeface="Inter"/>
                <a:sym typeface="Inter"/>
              </a:rPr>
              <a:t>Карточка: сегмент, персона, боль, гипотеза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1100"/>
              <a:buFont typeface="Calibri"/>
              <a:buNone/>
            </a:pPr>
            <a:r>
              <a:rPr i="0" lang="en" sz="11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      Один артефакт, одна страница. 5+ интервьюируемых описали боль одинаковыми словами. Это сигнал. Если каждый описал по-своему, PMF не виден. Заходим заново.</a:t>
            </a:r>
            <a:endParaRPr i="0" sz="13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58" name="Google Shape;358;p23"/>
          <p:cNvSpPr/>
          <p:nvPr/>
        </p:nvSpPr>
        <p:spPr>
          <a:xfrm>
            <a:off x="480060" y="4389120"/>
            <a:ext cx="82296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b="1" i="0" lang="en" sz="1100" u="none" cap="none" strike="noStrike">
                <a:solidFill>
                  <a:srgbClr val="0F0F0F"/>
                </a:solidFill>
                <a:latin typeface="Calibri"/>
                <a:ea typeface="Calibri"/>
                <a:cs typeface="Calibri"/>
                <a:sym typeface="Calibri"/>
              </a:rPr>
              <a:t>✕  Типичная ошибка: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23"/>
          <p:cNvSpPr/>
          <p:nvPr/>
        </p:nvSpPr>
        <p:spPr>
          <a:xfrm>
            <a:off x="411480" y="4629150"/>
            <a:ext cx="83667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100"/>
              <a:buFont typeface="Calibri"/>
              <a:buNone/>
            </a:pPr>
            <a:r>
              <a:rPr i="1" lang="en" sz="1100" u="none" cap="none" strike="noStrike">
                <a:solidFill>
                  <a:srgbClr val="0F0F0F"/>
                </a:solidFill>
                <a:highlight>
                  <a:srgbClr val="FFEC3D"/>
                </a:highlight>
                <a:latin typeface="Inter"/>
                <a:ea typeface="Inter"/>
                <a:cs typeface="Inter"/>
                <a:sym typeface="Inter"/>
              </a:rPr>
              <a:t>Спрашивать «было бы полезно X?». Все скажут да. Это валидирует ваше эго, не идею. Спрашивайте: «как вы решаете эту проблему сейчас и сколько это стоит?»</a:t>
            </a:r>
            <a:endParaRPr i="0" sz="11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60" name="Google Shape;360;p23"/>
          <p:cNvSpPr/>
          <p:nvPr/>
        </p:nvSpPr>
        <p:spPr>
          <a:xfrm>
            <a:off x="8503920" y="4903470"/>
            <a:ext cx="48006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9 / 28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61" name="Google Shape;361;p23"/>
          <p:cNvSpPr/>
          <p:nvPr/>
        </p:nvSpPr>
        <p:spPr>
          <a:xfrm>
            <a:off x="411480" y="4903470"/>
            <a:ext cx="342900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A5A"/>
              </a:buClr>
              <a:buSzPts val="700"/>
              <a:buFont typeface="Calibri"/>
              <a:buNone/>
            </a:pPr>
            <a:r>
              <a:rPr i="0" lang="en" sz="700" u="none" cap="none" strike="noStrike">
                <a:solidFill>
                  <a:srgbClr val="5A5A5A"/>
                </a:solidFill>
                <a:latin typeface="Inter"/>
                <a:ea typeface="Inter"/>
                <a:cs typeface="Inter"/>
                <a:sym typeface="Inter"/>
              </a:rPr>
              <a:t>Дмитрий Сергеев · Dashly</a:t>
            </a:r>
            <a:endParaRPr i="0" sz="7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